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6" r:id="rId9"/>
    <p:sldId id="263" r:id="rId10"/>
    <p:sldId id="264" r:id="rId11"/>
    <p:sldId id="265" r:id="rId12"/>
    <p:sldId id="267" r:id="rId13"/>
    <p:sldId id="268" r:id="rId14"/>
    <p:sldId id="269" r:id="rId15"/>
  </p:sldIdLst>
  <p:sldSz cx="14630400" cy="8229600"/>
  <p:notesSz cx="8229600" cy="14630400"/>
  <p:embeddedFontLst>
    <p:embeddedFont>
      <p:font typeface="Libre Baskerville" panose="02000000000000000000" pitchFamily="2" charset="0"/>
      <p:regular r:id="rId17"/>
    </p:embeddedFont>
    <p:embeddedFont>
      <p:font typeface="Open Sans" panose="020B0606030504020204" pitchFamily="34" charset="0"/>
      <p:regular r:id="rId18"/>
      <p:bold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F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F78AB1-81B8-4B64-8051-8003622BB311}" v="16" dt="2024-11-03T16:56:24.0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HNAVI PEELA" userId="9fae1a74d22d9491" providerId="LiveId" clId="{E3F78AB1-81B8-4B64-8051-8003622BB311}"/>
    <pc:docChg chg="undo redo custSel addSld modSld sldOrd">
      <pc:chgData name="JAHNAVI PEELA" userId="9fae1a74d22d9491" providerId="LiveId" clId="{E3F78AB1-81B8-4B64-8051-8003622BB311}" dt="2024-11-03T16:56:24.024" v="112" actId="14100"/>
      <pc:docMkLst>
        <pc:docMk/>
      </pc:docMkLst>
      <pc:sldChg chg="addSp modSp mod">
        <pc:chgData name="JAHNAVI PEELA" userId="9fae1a74d22d9491" providerId="LiveId" clId="{E3F78AB1-81B8-4B64-8051-8003622BB311}" dt="2024-11-03T16:44:12.241" v="90" actId="207"/>
        <pc:sldMkLst>
          <pc:docMk/>
          <pc:sldMk cId="0" sldId="256"/>
        </pc:sldMkLst>
        <pc:spChg chg="mod modVis">
          <ac:chgData name="JAHNAVI PEELA" userId="9fae1a74d22d9491" providerId="LiveId" clId="{E3F78AB1-81B8-4B64-8051-8003622BB311}" dt="2024-11-03T16:31:11.632" v="14" actId="33935"/>
          <ac:spMkLst>
            <pc:docMk/>
            <pc:sldMk cId="0" sldId="256"/>
            <ac:spMk id="4" creationId="{00000000-0000-0000-0000-000000000000}"/>
          </ac:spMkLst>
        </pc:spChg>
        <pc:spChg chg="mod modVis">
          <ac:chgData name="JAHNAVI PEELA" userId="9fae1a74d22d9491" providerId="LiveId" clId="{E3F78AB1-81B8-4B64-8051-8003622BB311}" dt="2024-11-03T16:44:12.241" v="90" actId="207"/>
          <ac:spMkLst>
            <pc:docMk/>
            <pc:sldMk cId="0" sldId="256"/>
            <ac:spMk id="5" creationId="{00000000-0000-0000-0000-000000000000}"/>
          </ac:spMkLst>
        </pc:spChg>
        <pc:spChg chg="mod modVis">
          <ac:chgData name="JAHNAVI PEELA" userId="9fae1a74d22d9491" providerId="LiveId" clId="{E3F78AB1-81B8-4B64-8051-8003622BB311}" dt="2024-11-03T16:36:05.841" v="38" actId="113"/>
          <ac:spMkLst>
            <pc:docMk/>
            <pc:sldMk cId="0" sldId="256"/>
            <ac:spMk id="6" creationId="{00000000-0000-0000-0000-000000000000}"/>
          </ac:spMkLst>
        </pc:spChg>
        <pc:spChg chg="add mod ord modVis">
          <ac:chgData name="JAHNAVI PEELA" userId="9fae1a74d22d9491" providerId="LiveId" clId="{E3F78AB1-81B8-4B64-8051-8003622BB311}" dt="2024-11-03T16:31:11.632" v="14" actId="33935"/>
          <ac:spMkLst>
            <pc:docMk/>
            <pc:sldMk cId="0" sldId="256"/>
            <ac:spMk id="7" creationId="{2F194770-450B-9BCA-18C0-7BBF55922285}"/>
          </ac:spMkLst>
        </pc:spChg>
        <pc:picChg chg="mod modVis">
          <ac:chgData name="JAHNAVI PEELA" userId="9fae1a74d22d9491" providerId="LiveId" clId="{E3F78AB1-81B8-4B64-8051-8003622BB311}" dt="2024-11-03T16:31:11.632" v="14" actId="33935"/>
          <ac:picMkLst>
            <pc:docMk/>
            <pc:sldMk cId="0" sldId="256"/>
            <ac:picMk id="2" creationId="{00000000-0000-0000-0000-000000000000}"/>
          </ac:picMkLst>
        </pc:picChg>
        <pc:picChg chg="mod modVis">
          <ac:chgData name="JAHNAVI PEELA" userId="9fae1a74d22d9491" providerId="LiveId" clId="{E3F78AB1-81B8-4B64-8051-8003622BB311}" dt="2024-11-03T16:31:11.632" v="14" actId="33935"/>
          <ac:picMkLst>
            <pc:docMk/>
            <pc:sldMk cId="0" sldId="256"/>
            <ac:picMk id="3" creationId="{00000000-0000-0000-0000-000000000000}"/>
          </ac:picMkLst>
        </pc:picChg>
      </pc:sldChg>
      <pc:sldChg chg="addSp modSp mod">
        <pc:chgData name="JAHNAVI PEELA" userId="9fae1a74d22d9491" providerId="LiveId" clId="{E3F78AB1-81B8-4B64-8051-8003622BB311}" dt="2024-11-03T16:41:11.911" v="69" actId="255"/>
        <pc:sldMkLst>
          <pc:docMk/>
          <pc:sldMk cId="0" sldId="257"/>
        </pc:sldMkLst>
        <pc:spChg chg="mod">
          <ac:chgData name="JAHNAVI PEELA" userId="9fae1a74d22d9491" providerId="LiveId" clId="{E3F78AB1-81B8-4B64-8051-8003622BB311}" dt="2024-11-03T16:41:05.221" v="68" actId="255"/>
          <ac:spMkLst>
            <pc:docMk/>
            <pc:sldMk cId="0" sldId="257"/>
            <ac:spMk id="5" creationId="{00000000-0000-0000-0000-000000000000}"/>
          </ac:spMkLst>
        </pc:spChg>
        <pc:spChg chg="mod">
          <ac:chgData name="JAHNAVI PEELA" userId="9fae1a74d22d9491" providerId="LiveId" clId="{E3F78AB1-81B8-4B64-8051-8003622BB311}" dt="2024-11-03T16:35:46.335" v="36" actId="1076"/>
          <ac:spMkLst>
            <pc:docMk/>
            <pc:sldMk cId="0" sldId="257"/>
            <ac:spMk id="7" creationId="{00000000-0000-0000-0000-000000000000}"/>
          </ac:spMkLst>
        </pc:spChg>
        <pc:spChg chg="mod">
          <ac:chgData name="JAHNAVI PEELA" userId="9fae1a74d22d9491" providerId="LiveId" clId="{E3F78AB1-81B8-4B64-8051-8003622BB311}" dt="2024-11-03T16:41:11.911" v="69" actId="255"/>
          <ac:spMkLst>
            <pc:docMk/>
            <pc:sldMk cId="0" sldId="257"/>
            <ac:spMk id="8" creationId="{00000000-0000-0000-0000-000000000000}"/>
          </ac:spMkLst>
        </pc:spChg>
        <pc:spChg chg="add mod">
          <ac:chgData name="JAHNAVI PEELA" userId="9fae1a74d22d9491" providerId="LiveId" clId="{E3F78AB1-81B8-4B64-8051-8003622BB311}" dt="2024-11-03T16:36:26.472" v="39" actId="14100"/>
          <ac:spMkLst>
            <pc:docMk/>
            <pc:sldMk cId="0" sldId="257"/>
            <ac:spMk id="9" creationId="{0CE39126-275F-75C7-6C0C-4CEC249AD96F}"/>
          </ac:spMkLst>
        </pc:spChg>
        <pc:picChg chg="mod">
          <ac:chgData name="JAHNAVI PEELA" userId="9fae1a74d22d9491" providerId="LiveId" clId="{E3F78AB1-81B8-4B64-8051-8003622BB311}" dt="2024-11-03T16:35:53.330" v="37" actId="1076"/>
          <ac:picMkLst>
            <pc:docMk/>
            <pc:sldMk cId="0" sldId="257"/>
            <ac:picMk id="6" creationId="{00000000-0000-0000-0000-000000000000}"/>
          </ac:picMkLst>
        </pc:picChg>
      </pc:sldChg>
      <pc:sldChg chg="addSp modSp">
        <pc:chgData name="JAHNAVI PEELA" userId="9fae1a74d22d9491" providerId="LiveId" clId="{E3F78AB1-81B8-4B64-8051-8003622BB311}" dt="2024-11-03T16:32:16.677" v="16"/>
        <pc:sldMkLst>
          <pc:docMk/>
          <pc:sldMk cId="0" sldId="258"/>
        </pc:sldMkLst>
        <pc:spChg chg="add mod">
          <ac:chgData name="JAHNAVI PEELA" userId="9fae1a74d22d9491" providerId="LiveId" clId="{E3F78AB1-81B8-4B64-8051-8003622BB311}" dt="2024-11-03T16:32:16.677" v="16"/>
          <ac:spMkLst>
            <pc:docMk/>
            <pc:sldMk cId="0" sldId="258"/>
            <ac:spMk id="7" creationId="{94534D98-E889-EFF6-B225-D3F3991FF598}"/>
          </ac:spMkLst>
        </pc:spChg>
      </pc:sldChg>
      <pc:sldChg chg="addSp modSp">
        <pc:chgData name="JAHNAVI PEELA" userId="9fae1a74d22d9491" providerId="LiveId" clId="{E3F78AB1-81B8-4B64-8051-8003622BB311}" dt="2024-11-03T16:32:20.832" v="17"/>
        <pc:sldMkLst>
          <pc:docMk/>
          <pc:sldMk cId="0" sldId="259"/>
        </pc:sldMkLst>
        <pc:spChg chg="add mod">
          <ac:chgData name="JAHNAVI PEELA" userId="9fae1a74d22d9491" providerId="LiveId" clId="{E3F78AB1-81B8-4B64-8051-8003622BB311}" dt="2024-11-03T16:32:20.832" v="17"/>
          <ac:spMkLst>
            <pc:docMk/>
            <pc:sldMk cId="0" sldId="259"/>
            <ac:spMk id="11" creationId="{45E1D802-254E-1AD9-944E-3BBF276FCE4F}"/>
          </ac:spMkLst>
        </pc:spChg>
      </pc:sldChg>
      <pc:sldChg chg="addSp delSp modSp mod">
        <pc:chgData name="JAHNAVI PEELA" userId="9fae1a74d22d9491" providerId="LiveId" clId="{E3F78AB1-81B8-4B64-8051-8003622BB311}" dt="2024-11-03T16:44:30.923" v="93" actId="207"/>
        <pc:sldMkLst>
          <pc:docMk/>
          <pc:sldMk cId="0" sldId="260"/>
        </pc:sldMkLst>
        <pc:spChg chg="add del mod">
          <ac:chgData name="JAHNAVI PEELA" userId="9fae1a74d22d9491" providerId="LiveId" clId="{E3F78AB1-81B8-4B64-8051-8003622BB311}" dt="2024-11-03T16:44:30.923" v="93" actId="207"/>
          <ac:spMkLst>
            <pc:docMk/>
            <pc:sldMk cId="0" sldId="260"/>
            <ac:spMk id="3" creationId="{00000000-0000-0000-0000-000000000000}"/>
          </ac:spMkLst>
        </pc:spChg>
        <pc:spChg chg="add del mod">
          <ac:chgData name="JAHNAVI PEELA" userId="9fae1a74d22d9491" providerId="LiveId" clId="{E3F78AB1-81B8-4B64-8051-8003622BB311}" dt="2024-11-03T16:40:35.258" v="63" actId="478"/>
          <ac:spMkLst>
            <pc:docMk/>
            <pc:sldMk cId="0" sldId="260"/>
            <ac:spMk id="4" creationId="{00000000-0000-0000-0000-000000000000}"/>
          </ac:spMkLst>
        </pc:spChg>
        <pc:spChg chg="mod">
          <ac:chgData name="JAHNAVI PEELA" userId="9fae1a74d22d9491" providerId="LiveId" clId="{E3F78AB1-81B8-4B64-8051-8003622BB311}" dt="2024-11-03T16:41:54.540" v="76" actId="255"/>
          <ac:spMkLst>
            <pc:docMk/>
            <pc:sldMk cId="0" sldId="260"/>
            <ac:spMk id="9" creationId="{00000000-0000-0000-0000-000000000000}"/>
          </ac:spMkLst>
        </pc:spChg>
        <pc:spChg chg="mod">
          <ac:chgData name="JAHNAVI PEELA" userId="9fae1a74d22d9491" providerId="LiveId" clId="{E3F78AB1-81B8-4B64-8051-8003622BB311}" dt="2024-11-03T16:42:01.390" v="78" actId="255"/>
          <ac:spMkLst>
            <pc:docMk/>
            <pc:sldMk cId="0" sldId="260"/>
            <ac:spMk id="10" creationId="{00000000-0000-0000-0000-000000000000}"/>
          </ac:spMkLst>
        </pc:spChg>
        <pc:spChg chg="mod">
          <ac:chgData name="JAHNAVI PEELA" userId="9fae1a74d22d9491" providerId="LiveId" clId="{E3F78AB1-81B8-4B64-8051-8003622BB311}" dt="2024-11-03T16:42:11.496" v="80" actId="255"/>
          <ac:spMkLst>
            <pc:docMk/>
            <pc:sldMk cId="0" sldId="260"/>
            <ac:spMk id="15" creationId="{00000000-0000-0000-0000-000000000000}"/>
          </ac:spMkLst>
        </pc:spChg>
        <pc:spChg chg="mod">
          <ac:chgData name="JAHNAVI PEELA" userId="9fae1a74d22d9491" providerId="LiveId" clId="{E3F78AB1-81B8-4B64-8051-8003622BB311}" dt="2024-11-03T16:42:06.201" v="79" actId="255"/>
          <ac:spMkLst>
            <pc:docMk/>
            <pc:sldMk cId="0" sldId="260"/>
            <ac:spMk id="20" creationId="{00000000-0000-0000-0000-000000000000}"/>
          </ac:spMkLst>
        </pc:spChg>
        <pc:spChg chg="mod">
          <ac:chgData name="JAHNAVI PEELA" userId="9fae1a74d22d9491" providerId="LiveId" clId="{E3F78AB1-81B8-4B64-8051-8003622BB311}" dt="2024-11-03T16:42:20.586" v="84" actId="255"/>
          <ac:spMkLst>
            <pc:docMk/>
            <pc:sldMk cId="0" sldId="260"/>
            <ac:spMk id="25" creationId="{00000000-0000-0000-0000-000000000000}"/>
          </ac:spMkLst>
        </pc:spChg>
        <pc:spChg chg="add mod">
          <ac:chgData name="JAHNAVI PEELA" userId="9fae1a74d22d9491" providerId="LiveId" clId="{E3F78AB1-81B8-4B64-8051-8003622BB311}" dt="2024-11-03T16:32:24.270" v="18"/>
          <ac:spMkLst>
            <pc:docMk/>
            <pc:sldMk cId="0" sldId="260"/>
            <ac:spMk id="26" creationId="{302EA524-27E8-559B-8216-CDF9D52E641E}"/>
          </ac:spMkLst>
        </pc:spChg>
      </pc:sldChg>
      <pc:sldChg chg="addSp modSp mod">
        <pc:chgData name="JAHNAVI PEELA" userId="9fae1a74d22d9491" providerId="LiveId" clId="{E3F78AB1-81B8-4B64-8051-8003622BB311}" dt="2024-11-03T16:32:39.575" v="20" actId="14100"/>
        <pc:sldMkLst>
          <pc:docMk/>
          <pc:sldMk cId="0" sldId="261"/>
        </pc:sldMkLst>
        <pc:spChg chg="add mod">
          <ac:chgData name="JAHNAVI PEELA" userId="9fae1a74d22d9491" providerId="LiveId" clId="{E3F78AB1-81B8-4B64-8051-8003622BB311}" dt="2024-11-03T16:32:39.575" v="20" actId="14100"/>
          <ac:spMkLst>
            <pc:docMk/>
            <pc:sldMk cId="0" sldId="261"/>
            <ac:spMk id="12" creationId="{4CC18EB7-0874-873E-4F97-7626FD47A3FE}"/>
          </ac:spMkLst>
        </pc:spChg>
      </pc:sldChg>
      <pc:sldChg chg="addSp modSp">
        <pc:chgData name="JAHNAVI PEELA" userId="9fae1a74d22d9491" providerId="LiveId" clId="{E3F78AB1-81B8-4B64-8051-8003622BB311}" dt="2024-11-03T16:32:45.894" v="21"/>
        <pc:sldMkLst>
          <pc:docMk/>
          <pc:sldMk cId="0" sldId="262"/>
        </pc:sldMkLst>
        <pc:spChg chg="add mod">
          <ac:chgData name="JAHNAVI PEELA" userId="9fae1a74d22d9491" providerId="LiveId" clId="{E3F78AB1-81B8-4B64-8051-8003622BB311}" dt="2024-11-03T16:32:45.894" v="21"/>
          <ac:spMkLst>
            <pc:docMk/>
            <pc:sldMk cId="0" sldId="262"/>
            <ac:spMk id="11" creationId="{5D041062-156C-F8CF-312A-07CBC89481D1}"/>
          </ac:spMkLst>
        </pc:spChg>
      </pc:sldChg>
      <pc:sldChg chg="addSp modSp mod">
        <pc:chgData name="JAHNAVI PEELA" userId="9fae1a74d22d9491" providerId="LiveId" clId="{E3F78AB1-81B8-4B64-8051-8003622BB311}" dt="2024-11-03T16:32:54.517" v="23" actId="14100"/>
        <pc:sldMkLst>
          <pc:docMk/>
          <pc:sldMk cId="0" sldId="263"/>
        </pc:sldMkLst>
        <pc:spChg chg="add mod">
          <ac:chgData name="JAHNAVI PEELA" userId="9fae1a74d22d9491" providerId="LiveId" clId="{E3F78AB1-81B8-4B64-8051-8003622BB311}" dt="2024-11-03T16:32:54.517" v="23" actId="14100"/>
          <ac:spMkLst>
            <pc:docMk/>
            <pc:sldMk cId="0" sldId="263"/>
            <ac:spMk id="18" creationId="{38CBBDBE-D0EF-D354-1E3D-AE3588D5A749}"/>
          </ac:spMkLst>
        </pc:spChg>
      </pc:sldChg>
      <pc:sldChg chg="addSp modSp mod">
        <pc:chgData name="JAHNAVI PEELA" userId="9fae1a74d22d9491" providerId="LiveId" clId="{E3F78AB1-81B8-4B64-8051-8003622BB311}" dt="2024-11-03T16:32:58.223" v="26" actId="1037"/>
        <pc:sldMkLst>
          <pc:docMk/>
          <pc:sldMk cId="0" sldId="264"/>
        </pc:sldMkLst>
        <pc:spChg chg="add mod">
          <ac:chgData name="JAHNAVI PEELA" userId="9fae1a74d22d9491" providerId="LiveId" clId="{E3F78AB1-81B8-4B64-8051-8003622BB311}" dt="2024-11-03T16:32:58.223" v="26" actId="1037"/>
          <ac:spMkLst>
            <pc:docMk/>
            <pc:sldMk cId="0" sldId="264"/>
            <ac:spMk id="18" creationId="{AA05CA61-E397-5076-91DD-8FA2A7AC087B}"/>
          </ac:spMkLst>
        </pc:spChg>
      </pc:sldChg>
      <pc:sldChg chg="addSp modSp">
        <pc:chgData name="JAHNAVI PEELA" userId="9fae1a74d22d9491" providerId="LiveId" clId="{E3F78AB1-81B8-4B64-8051-8003622BB311}" dt="2024-11-03T16:33:00.393" v="27"/>
        <pc:sldMkLst>
          <pc:docMk/>
          <pc:sldMk cId="0" sldId="265"/>
        </pc:sldMkLst>
        <pc:spChg chg="add mod">
          <ac:chgData name="JAHNAVI PEELA" userId="9fae1a74d22d9491" providerId="LiveId" clId="{E3F78AB1-81B8-4B64-8051-8003622BB311}" dt="2024-11-03T16:33:00.393" v="27"/>
          <ac:spMkLst>
            <pc:docMk/>
            <pc:sldMk cId="0" sldId="265"/>
            <ac:spMk id="11" creationId="{596A845E-254A-2EA8-C1EE-F19802C0A423}"/>
          </ac:spMkLst>
        </pc:spChg>
      </pc:sldChg>
      <pc:sldChg chg="addSp modSp ord">
        <pc:chgData name="JAHNAVI PEELA" userId="9fae1a74d22d9491" providerId="LiveId" clId="{E3F78AB1-81B8-4B64-8051-8003622BB311}" dt="2024-11-03T16:45:51.123" v="95"/>
        <pc:sldMkLst>
          <pc:docMk/>
          <pc:sldMk cId="0" sldId="266"/>
        </pc:sldMkLst>
        <pc:spChg chg="add mod">
          <ac:chgData name="JAHNAVI PEELA" userId="9fae1a74d22d9491" providerId="LiveId" clId="{E3F78AB1-81B8-4B64-8051-8003622BB311}" dt="2024-11-03T16:33:04.567" v="28"/>
          <ac:spMkLst>
            <pc:docMk/>
            <pc:sldMk cId="0" sldId="266"/>
            <ac:spMk id="7" creationId="{F509D2BF-AB7F-FAF2-2E0D-DD724350D95D}"/>
          </ac:spMkLst>
        </pc:spChg>
      </pc:sldChg>
      <pc:sldChg chg="addSp modSp">
        <pc:chgData name="JAHNAVI PEELA" userId="9fae1a74d22d9491" providerId="LiveId" clId="{E3F78AB1-81B8-4B64-8051-8003622BB311}" dt="2024-11-03T16:33:07.446" v="29"/>
        <pc:sldMkLst>
          <pc:docMk/>
          <pc:sldMk cId="0" sldId="267"/>
        </pc:sldMkLst>
        <pc:spChg chg="add mod">
          <ac:chgData name="JAHNAVI PEELA" userId="9fae1a74d22d9491" providerId="LiveId" clId="{E3F78AB1-81B8-4B64-8051-8003622BB311}" dt="2024-11-03T16:33:07.446" v="29"/>
          <ac:spMkLst>
            <pc:docMk/>
            <pc:sldMk cId="0" sldId="267"/>
            <ac:spMk id="14" creationId="{8D411F4B-A289-1FF2-C154-C9578E29443A}"/>
          </ac:spMkLst>
        </pc:spChg>
      </pc:sldChg>
      <pc:sldChg chg="addSp modSp mod">
        <pc:chgData name="JAHNAVI PEELA" userId="9fae1a74d22d9491" providerId="LiveId" clId="{E3F78AB1-81B8-4B64-8051-8003622BB311}" dt="2024-11-03T16:33:26.481" v="32" actId="14100"/>
        <pc:sldMkLst>
          <pc:docMk/>
          <pc:sldMk cId="0" sldId="268"/>
        </pc:sldMkLst>
        <pc:spChg chg="add mod">
          <ac:chgData name="JAHNAVI PEELA" userId="9fae1a74d22d9491" providerId="LiveId" clId="{E3F78AB1-81B8-4B64-8051-8003622BB311}" dt="2024-11-03T16:33:26.481" v="32" actId="14100"/>
          <ac:spMkLst>
            <pc:docMk/>
            <pc:sldMk cId="0" sldId="268"/>
            <ac:spMk id="19" creationId="{9F23AEBA-72B1-6588-2298-8A455B7A3F19}"/>
          </ac:spMkLst>
        </pc:spChg>
      </pc:sldChg>
      <pc:sldChg chg="addSp delSp modSp add mod ord">
        <pc:chgData name="JAHNAVI PEELA" userId="9fae1a74d22d9491" providerId="LiveId" clId="{E3F78AB1-81B8-4B64-8051-8003622BB311}" dt="2024-11-03T16:56:24.024" v="112" actId="14100"/>
        <pc:sldMkLst>
          <pc:docMk/>
          <pc:sldMk cId="4286261482" sldId="269"/>
        </pc:sldMkLst>
        <pc:spChg chg="del">
          <ac:chgData name="JAHNAVI PEELA" userId="9fae1a74d22d9491" providerId="LiveId" clId="{E3F78AB1-81B8-4B64-8051-8003622BB311}" dt="2024-11-03T16:55:11.617" v="99" actId="478"/>
          <ac:spMkLst>
            <pc:docMk/>
            <pc:sldMk cId="4286261482" sldId="269"/>
            <ac:spMk id="2" creationId="{2753938B-2BBD-F2DB-CDA2-2D65E1C840CD}"/>
          </ac:spMkLst>
        </pc:spChg>
        <pc:spChg chg="del">
          <ac:chgData name="JAHNAVI PEELA" userId="9fae1a74d22d9491" providerId="LiveId" clId="{E3F78AB1-81B8-4B64-8051-8003622BB311}" dt="2024-11-03T16:55:25.741" v="102" actId="478"/>
          <ac:spMkLst>
            <pc:docMk/>
            <pc:sldMk cId="4286261482" sldId="269"/>
            <ac:spMk id="3" creationId="{79F5296D-DCE4-EA49-803D-E89841DE86FE}"/>
          </ac:spMkLst>
        </pc:spChg>
        <pc:spChg chg="del">
          <ac:chgData name="JAHNAVI PEELA" userId="9fae1a74d22d9491" providerId="LiveId" clId="{E3F78AB1-81B8-4B64-8051-8003622BB311}" dt="2024-11-03T16:55:19.403" v="100" actId="478"/>
          <ac:spMkLst>
            <pc:docMk/>
            <pc:sldMk cId="4286261482" sldId="269"/>
            <ac:spMk id="4" creationId="{2FC60E99-57AB-39EF-D320-7D4F58D51FFC}"/>
          </ac:spMkLst>
        </pc:spChg>
        <pc:spChg chg="del">
          <ac:chgData name="JAHNAVI PEELA" userId="9fae1a74d22d9491" providerId="LiveId" clId="{E3F78AB1-81B8-4B64-8051-8003622BB311}" dt="2024-11-03T16:55:20.930" v="101" actId="478"/>
          <ac:spMkLst>
            <pc:docMk/>
            <pc:sldMk cId="4286261482" sldId="269"/>
            <ac:spMk id="5" creationId="{6062586A-707B-117D-EE91-67237549D11A}"/>
          </ac:spMkLst>
        </pc:spChg>
        <pc:spChg chg="del">
          <ac:chgData name="JAHNAVI PEELA" userId="9fae1a74d22d9491" providerId="LiveId" clId="{E3F78AB1-81B8-4B64-8051-8003622BB311}" dt="2024-11-03T16:55:29.186" v="103" actId="478"/>
          <ac:spMkLst>
            <pc:docMk/>
            <pc:sldMk cId="4286261482" sldId="269"/>
            <ac:spMk id="7" creationId="{19687AEE-9D9D-9233-8470-800DB9D5DBA4}"/>
          </ac:spMkLst>
        </pc:spChg>
        <pc:spChg chg="del">
          <ac:chgData name="JAHNAVI PEELA" userId="9fae1a74d22d9491" providerId="LiveId" clId="{E3F78AB1-81B8-4B64-8051-8003622BB311}" dt="2024-11-03T16:55:32.278" v="104" actId="478"/>
          <ac:spMkLst>
            <pc:docMk/>
            <pc:sldMk cId="4286261482" sldId="269"/>
            <ac:spMk id="8" creationId="{C99932DB-4936-A745-6C7C-D4358E8D52C9}"/>
          </ac:spMkLst>
        </pc:spChg>
        <pc:spChg chg="del">
          <ac:chgData name="JAHNAVI PEELA" userId="9fae1a74d22d9491" providerId="LiveId" clId="{E3F78AB1-81B8-4B64-8051-8003622BB311}" dt="2024-11-03T16:55:35.155" v="105" actId="478"/>
          <ac:spMkLst>
            <pc:docMk/>
            <pc:sldMk cId="4286261482" sldId="269"/>
            <ac:spMk id="10" creationId="{DF4C6AE5-4B6D-AEDB-474C-03B0B7E61BE3}"/>
          </ac:spMkLst>
        </pc:spChg>
        <pc:spChg chg="del">
          <ac:chgData name="JAHNAVI PEELA" userId="9fae1a74d22d9491" providerId="LiveId" clId="{E3F78AB1-81B8-4B64-8051-8003622BB311}" dt="2024-11-03T16:55:39.816" v="106" actId="478"/>
          <ac:spMkLst>
            <pc:docMk/>
            <pc:sldMk cId="4286261482" sldId="269"/>
            <ac:spMk id="11" creationId="{FD6A7717-3EE6-E48C-004C-EC3E4C2E6593}"/>
          </ac:spMkLst>
        </pc:spChg>
        <pc:picChg chg="del">
          <ac:chgData name="JAHNAVI PEELA" userId="9fae1a74d22d9491" providerId="LiveId" clId="{E3F78AB1-81B8-4B64-8051-8003622BB311}" dt="2024-11-03T16:55:46.797" v="108" actId="478"/>
          <ac:picMkLst>
            <pc:docMk/>
            <pc:sldMk cId="4286261482" sldId="269"/>
            <ac:picMk id="6" creationId="{4D1CBB45-ECE8-CAC8-CD1B-B6E91DE5E720}"/>
          </ac:picMkLst>
        </pc:picChg>
        <pc:picChg chg="del">
          <ac:chgData name="JAHNAVI PEELA" userId="9fae1a74d22d9491" providerId="LiveId" clId="{E3F78AB1-81B8-4B64-8051-8003622BB311}" dt="2024-11-03T16:55:41.403" v="107" actId="478"/>
          <ac:picMkLst>
            <pc:docMk/>
            <pc:sldMk cId="4286261482" sldId="269"/>
            <ac:picMk id="9" creationId="{562DCCE2-05AA-8728-324C-D40F2D5DE60B}"/>
          </ac:picMkLst>
        </pc:picChg>
        <pc:picChg chg="add mod">
          <ac:chgData name="JAHNAVI PEELA" userId="9fae1a74d22d9491" providerId="LiveId" clId="{E3F78AB1-81B8-4B64-8051-8003622BB311}" dt="2024-11-03T16:56:24.024" v="112" actId="14100"/>
          <ac:picMkLst>
            <pc:docMk/>
            <pc:sldMk cId="4286261482" sldId="269"/>
            <ac:picMk id="1026" creationId="{579C78AB-C246-EC41-B326-2BFFB5BA295A}"/>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97001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3CC7F7-4E14-80AB-DB93-78C636EEF37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247590-331F-BDED-504C-C691AFF854A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03D4F3-CC27-A169-8C6D-E6D4AC9DC4A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3C7BA85-2C2E-603A-6BE1-7362BDF28F9A}"/>
              </a:ext>
            </a:extLst>
          </p:cNvPr>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337257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4F0FF"/>
          </a:solidFill>
          <a:ln/>
        </p:spPr>
      </p:sp>
      <p:sp>
        <p:nvSpPr>
          <p:cNvPr id="3" name="Shape 1"/>
          <p:cNvSpPr/>
          <p:nvPr/>
        </p:nvSpPr>
        <p:spPr>
          <a:xfrm>
            <a:off x="0" y="0"/>
            <a:ext cx="14630400" cy="8229600"/>
          </a:xfrm>
          <a:prstGeom prst="rect">
            <a:avLst/>
          </a:prstGeom>
          <a:solidFill>
            <a:srgbClr val="FBFA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308610" y="2745343"/>
            <a:ext cx="4869180" cy="2738914"/>
          </a:xfrm>
          <a:prstGeom prst="rect">
            <a:avLst/>
          </a:prstGeom>
        </p:spPr>
      </p:pic>
      <p:sp>
        <p:nvSpPr>
          <p:cNvPr id="4" name="Text 0"/>
          <p:cNvSpPr/>
          <p:nvPr/>
        </p:nvSpPr>
        <p:spPr>
          <a:xfrm>
            <a:off x="6350437" y="1241584"/>
            <a:ext cx="7415927" cy="1543050"/>
          </a:xfrm>
          <a:prstGeom prst="rect">
            <a:avLst/>
          </a:prstGeom>
          <a:noFill/>
          <a:ln/>
        </p:spPr>
        <p:txBody>
          <a:bodyPr wrap="square" lIns="0" tIns="0" rIns="0" bIns="0" rtlCol="0" anchor="t"/>
          <a:lstStyle/>
          <a:p>
            <a:pPr marL="0" indent="0">
              <a:lnSpc>
                <a:spcPts val="6050"/>
              </a:lnSpc>
              <a:buNone/>
            </a:pPr>
            <a:r>
              <a:rPr lang="en-US" sz="4850" dirty="0">
                <a:solidFill>
                  <a:srgbClr val="403CCF"/>
                </a:solidFill>
                <a:latin typeface="Libre Baskerville" pitchFamily="34" charset="0"/>
                <a:ea typeface="Libre Baskerville" pitchFamily="34" charset="-122"/>
                <a:cs typeface="Libre Baskerville" pitchFamily="34" charset="-120"/>
              </a:rPr>
              <a:t>RECOMMENDER SYSTEMS?</a:t>
            </a:r>
            <a:endParaRPr lang="en-US" sz="4850" dirty="0"/>
          </a:p>
        </p:txBody>
      </p:sp>
      <p:sp>
        <p:nvSpPr>
          <p:cNvPr id="5" name="Text 1"/>
          <p:cNvSpPr/>
          <p:nvPr/>
        </p:nvSpPr>
        <p:spPr>
          <a:xfrm>
            <a:off x="6350437" y="3154918"/>
            <a:ext cx="7415927" cy="1975247"/>
          </a:xfrm>
          <a:prstGeom prst="rect">
            <a:avLst/>
          </a:prstGeom>
          <a:noFill/>
          <a:ln/>
        </p:spPr>
        <p:txBody>
          <a:bodyPr wrap="square" lIns="0" tIns="0" rIns="0" bIns="0" rtlCol="0" anchor="t"/>
          <a:lstStyle/>
          <a:p>
            <a:pPr marL="0" indent="0">
              <a:lnSpc>
                <a:spcPts val="3100"/>
              </a:lnSpc>
              <a:buNone/>
            </a:pPr>
            <a:r>
              <a:rPr lang="en-US" sz="1900" dirty="0">
                <a:solidFill>
                  <a:srgbClr val="49495A"/>
                </a:solidFill>
                <a:latin typeface="Open Sans" pitchFamily="34" charset="0"/>
                <a:ea typeface="Open Sans" pitchFamily="34" charset="-122"/>
                <a:cs typeface="Open Sans" pitchFamily="34" charset="-120"/>
              </a:rPr>
              <a:t>A </a:t>
            </a:r>
            <a:r>
              <a:rPr lang="en-US" sz="1900" b="1" dirty="0">
                <a:solidFill>
                  <a:srgbClr val="49495A"/>
                </a:solidFill>
                <a:latin typeface="Open Sans" pitchFamily="34" charset="0"/>
                <a:ea typeface="Open Sans" pitchFamily="34" charset="-122"/>
                <a:cs typeface="Open Sans" pitchFamily="34" charset="-120"/>
              </a:rPr>
              <a:t>recommender system</a:t>
            </a:r>
            <a:r>
              <a:rPr lang="en-US" sz="1900" dirty="0">
                <a:solidFill>
                  <a:srgbClr val="49495A"/>
                </a:solidFill>
                <a:latin typeface="Open Sans" pitchFamily="34" charset="0"/>
                <a:ea typeface="Open Sans" pitchFamily="34" charset="-122"/>
                <a:cs typeface="Open Sans" pitchFamily="34" charset="-120"/>
              </a:rPr>
              <a:t> in machine learning is a type of algorithm designed to suggest relevant items or content to users based on their preferences, behavior, or data. The system predicts and ranks items a user is likely to engage with, helping personalize their experience.</a:t>
            </a:r>
            <a:endParaRPr lang="en-US" sz="1900" dirty="0"/>
          </a:p>
        </p:txBody>
      </p:sp>
      <p:sp>
        <p:nvSpPr>
          <p:cNvPr id="6" name="Text 2"/>
          <p:cNvSpPr/>
          <p:nvPr/>
        </p:nvSpPr>
        <p:spPr>
          <a:xfrm>
            <a:off x="6350437" y="5407819"/>
            <a:ext cx="7415927" cy="1580198"/>
          </a:xfrm>
          <a:prstGeom prst="rect">
            <a:avLst/>
          </a:prstGeom>
          <a:noFill/>
          <a:ln/>
        </p:spPr>
        <p:txBody>
          <a:bodyPr wrap="square" lIns="0" tIns="0" rIns="0" bIns="0" rtlCol="0" anchor="t"/>
          <a:lstStyle/>
          <a:p>
            <a:pPr marL="0" indent="0">
              <a:lnSpc>
                <a:spcPts val="3100"/>
              </a:lnSpc>
              <a:buNone/>
            </a:pPr>
            <a:r>
              <a:rPr lang="en-US" sz="1900" b="1" dirty="0">
                <a:solidFill>
                  <a:srgbClr val="49495A"/>
                </a:solidFill>
                <a:latin typeface="Open Sans" pitchFamily="34" charset="0"/>
                <a:ea typeface="Open Sans" pitchFamily="34" charset="-122"/>
                <a:cs typeface="Open Sans" pitchFamily="34" charset="-120"/>
              </a:rPr>
              <a:t>BY</a:t>
            </a:r>
            <a:r>
              <a:rPr lang="en-US" sz="1900" b="1" dirty="0">
                <a:solidFill>
                  <a:srgbClr val="000000"/>
                </a:solidFill>
                <a:latin typeface="Open Sans" pitchFamily="34" charset="0"/>
                <a:ea typeface="Open Sans" pitchFamily="34" charset="-122"/>
                <a:cs typeface="Open Sans" pitchFamily="34" charset="-120"/>
              </a:rPr>
              <a:t>
</a:t>
            </a:r>
            <a:r>
              <a:rPr lang="en-US" sz="1900" b="1" dirty="0">
                <a:solidFill>
                  <a:srgbClr val="49495A"/>
                </a:solidFill>
                <a:latin typeface="Open Sans" pitchFamily="34" charset="0"/>
                <a:ea typeface="Open Sans" pitchFamily="34" charset="-122"/>
                <a:cs typeface="Open Sans" pitchFamily="34" charset="-120"/>
              </a:rPr>
              <a:t>PEELA JAHNAVI </a:t>
            </a:r>
            <a:r>
              <a:rPr lang="en-US" sz="1900" b="1" dirty="0">
                <a:solidFill>
                  <a:srgbClr val="000000"/>
                </a:solidFill>
                <a:latin typeface="Open Sans" pitchFamily="34" charset="0"/>
                <a:ea typeface="Open Sans" pitchFamily="34" charset="-122"/>
                <a:cs typeface="Open Sans" pitchFamily="34" charset="-120"/>
              </a:rPr>
              <a:t>
</a:t>
            </a:r>
            <a:r>
              <a:rPr lang="en-US" sz="1900" b="1" dirty="0">
                <a:solidFill>
                  <a:srgbClr val="49495A"/>
                </a:solidFill>
                <a:latin typeface="Open Sans" pitchFamily="34" charset="0"/>
                <a:ea typeface="Open Sans" pitchFamily="34" charset="-122"/>
                <a:cs typeface="Open Sans" pitchFamily="34" charset="-120"/>
              </a:rPr>
              <a:t>AP22110010382</a:t>
            </a:r>
            <a:r>
              <a:rPr lang="en-US" sz="1900" b="1" dirty="0">
                <a:solidFill>
                  <a:srgbClr val="000000"/>
                </a:solidFill>
                <a:latin typeface="Open Sans" pitchFamily="34" charset="0"/>
                <a:ea typeface="Open Sans" pitchFamily="34" charset="-122"/>
                <a:cs typeface="Open Sans" pitchFamily="34" charset="-120"/>
              </a:rPr>
              <a:t>
</a:t>
            </a:r>
            <a:r>
              <a:rPr lang="en-US" sz="1900" b="1" dirty="0">
                <a:solidFill>
                  <a:srgbClr val="49495A"/>
                </a:solidFill>
                <a:latin typeface="Open Sans" pitchFamily="34" charset="0"/>
                <a:ea typeface="Open Sans" pitchFamily="34" charset="-122"/>
                <a:cs typeface="Open Sans" pitchFamily="34" charset="-120"/>
              </a:rPr>
              <a:t>CSEL</a:t>
            </a:r>
            <a:endParaRPr lang="en-US" sz="1900" b="1" dirty="0"/>
          </a:p>
        </p:txBody>
      </p:sp>
      <p:sp>
        <p:nvSpPr>
          <p:cNvPr id="7" name="Rectangle 6">
            <a:extLst>
              <a:ext uri="{FF2B5EF4-FFF2-40B4-BE49-F238E27FC236}">
                <a16:creationId xmlns:a16="http://schemas.microsoft.com/office/drawing/2014/main" id="{2F194770-450B-9BCA-18C0-7BBF55922285}"/>
              </a:ext>
            </a:extLst>
          </p:cNvPr>
          <p:cNvSpPr/>
          <p:nvPr/>
        </p:nvSpPr>
        <p:spPr>
          <a:xfrm>
            <a:off x="12333249" y="7292898"/>
            <a:ext cx="2196790" cy="847492"/>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200978" y="1095851"/>
            <a:ext cx="5084445" cy="6037778"/>
          </a:xfrm>
          <a:prstGeom prst="rect">
            <a:avLst/>
          </a:prstGeom>
        </p:spPr>
      </p:pic>
      <p:sp>
        <p:nvSpPr>
          <p:cNvPr id="4" name="Text 0"/>
          <p:cNvSpPr/>
          <p:nvPr/>
        </p:nvSpPr>
        <p:spPr>
          <a:xfrm>
            <a:off x="6049089" y="694373"/>
            <a:ext cx="7544395" cy="502444"/>
          </a:xfrm>
          <a:prstGeom prst="rect">
            <a:avLst/>
          </a:prstGeom>
          <a:noFill/>
          <a:ln/>
        </p:spPr>
        <p:txBody>
          <a:bodyPr wrap="none" lIns="0" tIns="0" rIns="0" bIns="0" rtlCol="0" anchor="t"/>
          <a:lstStyle/>
          <a:p>
            <a:pPr marL="0" indent="0">
              <a:lnSpc>
                <a:spcPts val="3950"/>
              </a:lnSpc>
              <a:buNone/>
            </a:pPr>
            <a:r>
              <a:rPr lang="en-US" sz="3150" dirty="0">
                <a:solidFill>
                  <a:srgbClr val="403CCF"/>
                </a:solidFill>
                <a:latin typeface="Libre Baskerville" pitchFamily="34" charset="0"/>
                <a:ea typeface="Libre Baskerville" pitchFamily="34" charset="-122"/>
                <a:cs typeface="Libre Baskerville" pitchFamily="34" charset="-120"/>
              </a:rPr>
              <a:t>The Content-Based Filtering Process</a:t>
            </a:r>
            <a:endParaRPr lang="en-US" sz="3150" dirty="0"/>
          </a:p>
        </p:txBody>
      </p:sp>
      <p:sp>
        <p:nvSpPr>
          <p:cNvPr id="5" name="Text 1"/>
          <p:cNvSpPr/>
          <p:nvPr/>
        </p:nvSpPr>
        <p:spPr>
          <a:xfrm>
            <a:off x="6049089" y="1437918"/>
            <a:ext cx="8018621" cy="771525"/>
          </a:xfrm>
          <a:prstGeom prst="rect">
            <a:avLst/>
          </a:prstGeom>
          <a:noFill/>
          <a:ln/>
        </p:spPr>
        <p:txBody>
          <a:bodyPr wrap="square" lIns="0" tIns="0" rIns="0" bIns="0" rtlCol="0" anchor="t"/>
          <a:lstStyle/>
          <a:p>
            <a:pPr marL="0" indent="0">
              <a:lnSpc>
                <a:spcPts val="2000"/>
              </a:lnSpc>
              <a:buNone/>
            </a:pPr>
            <a:r>
              <a:rPr lang="en-US" sz="1250" dirty="0">
                <a:solidFill>
                  <a:srgbClr val="49495A"/>
                </a:solidFill>
                <a:latin typeface="Open Sans" pitchFamily="34" charset="0"/>
                <a:ea typeface="Open Sans" pitchFamily="34" charset="-122"/>
                <a:cs typeface="Open Sans" pitchFamily="34" charset="-120"/>
              </a:rPr>
              <a:t>The content-based filtering process involves several key steps to provide accurate stock recommendations. It begins with creating detailed profiles for both stocks and users, followed by similarity calculations and final recommendations.</a:t>
            </a:r>
            <a:endParaRPr lang="en-US" sz="1250" dirty="0"/>
          </a:p>
        </p:txBody>
      </p:sp>
      <p:pic>
        <p:nvPicPr>
          <p:cNvPr id="6" name="Image 2" descr="preencoded.png"/>
          <p:cNvPicPr>
            <a:picLocks noChangeAspect="1"/>
          </p:cNvPicPr>
          <p:nvPr/>
        </p:nvPicPr>
        <p:blipFill>
          <a:blip r:embed="rId5"/>
          <a:stretch>
            <a:fillRect/>
          </a:stretch>
        </p:blipFill>
        <p:spPr>
          <a:xfrm>
            <a:off x="6049089" y="2390299"/>
            <a:ext cx="803910" cy="1286232"/>
          </a:xfrm>
          <a:prstGeom prst="rect">
            <a:avLst/>
          </a:prstGeom>
        </p:spPr>
      </p:pic>
      <p:sp>
        <p:nvSpPr>
          <p:cNvPr id="7" name="Text 2"/>
          <p:cNvSpPr/>
          <p:nvPr/>
        </p:nvSpPr>
        <p:spPr>
          <a:xfrm>
            <a:off x="7094101" y="2551033"/>
            <a:ext cx="2271951" cy="251222"/>
          </a:xfrm>
          <a:prstGeom prst="rect">
            <a:avLst/>
          </a:prstGeom>
          <a:noFill/>
          <a:ln/>
        </p:spPr>
        <p:txBody>
          <a:bodyPr wrap="none" lIns="0" tIns="0" rIns="0" bIns="0" rtlCol="0" anchor="t"/>
          <a:lstStyle/>
          <a:p>
            <a:pPr marL="0" indent="0" algn="l">
              <a:lnSpc>
                <a:spcPts val="1950"/>
              </a:lnSpc>
              <a:buNone/>
            </a:pPr>
            <a:r>
              <a:rPr lang="en-US" sz="1550" dirty="0">
                <a:solidFill>
                  <a:srgbClr val="49495A"/>
                </a:solidFill>
                <a:latin typeface="Libre Baskerville" pitchFamily="34" charset="0"/>
                <a:ea typeface="Libre Baskerville" pitchFamily="34" charset="-122"/>
                <a:cs typeface="Libre Baskerville" pitchFamily="34" charset="-120"/>
              </a:rPr>
              <a:t>Stock Profile Creation</a:t>
            </a:r>
            <a:endParaRPr lang="en-US" sz="1550" dirty="0"/>
          </a:p>
        </p:txBody>
      </p:sp>
      <p:sp>
        <p:nvSpPr>
          <p:cNvPr id="8" name="Text 3"/>
          <p:cNvSpPr/>
          <p:nvPr/>
        </p:nvSpPr>
        <p:spPr>
          <a:xfrm>
            <a:off x="7094101" y="2898696"/>
            <a:ext cx="6973610" cy="257175"/>
          </a:xfrm>
          <a:prstGeom prst="rect">
            <a:avLst/>
          </a:prstGeom>
          <a:noFill/>
          <a:ln/>
        </p:spPr>
        <p:txBody>
          <a:bodyPr wrap="none" lIns="0" tIns="0" rIns="0" bIns="0" rtlCol="0" anchor="t"/>
          <a:lstStyle/>
          <a:p>
            <a:pPr marL="0" indent="0" algn="l">
              <a:lnSpc>
                <a:spcPts val="2000"/>
              </a:lnSpc>
              <a:buNone/>
            </a:pPr>
            <a:r>
              <a:rPr lang="en-US" sz="1250" dirty="0">
                <a:solidFill>
                  <a:srgbClr val="49495A"/>
                </a:solidFill>
                <a:latin typeface="Open Sans" pitchFamily="34" charset="0"/>
                <a:ea typeface="Open Sans" pitchFamily="34" charset="-122"/>
                <a:cs typeface="Open Sans" pitchFamily="34" charset="-120"/>
              </a:rPr>
              <a:t>Each stock is described by a set of features, stored in a feature vector.</a:t>
            </a:r>
            <a:endParaRPr lang="en-US" sz="1250" dirty="0"/>
          </a:p>
        </p:txBody>
      </p:sp>
      <p:pic>
        <p:nvPicPr>
          <p:cNvPr id="9" name="Image 3" descr="preencoded.png"/>
          <p:cNvPicPr>
            <a:picLocks noChangeAspect="1"/>
          </p:cNvPicPr>
          <p:nvPr/>
        </p:nvPicPr>
        <p:blipFill>
          <a:blip r:embed="rId6"/>
          <a:stretch>
            <a:fillRect/>
          </a:stretch>
        </p:blipFill>
        <p:spPr>
          <a:xfrm>
            <a:off x="6049089" y="3676531"/>
            <a:ext cx="803910" cy="1286232"/>
          </a:xfrm>
          <a:prstGeom prst="rect">
            <a:avLst/>
          </a:prstGeom>
        </p:spPr>
      </p:pic>
      <p:sp>
        <p:nvSpPr>
          <p:cNvPr id="10" name="Text 4"/>
          <p:cNvSpPr/>
          <p:nvPr/>
        </p:nvSpPr>
        <p:spPr>
          <a:xfrm>
            <a:off x="7094101" y="3837265"/>
            <a:ext cx="2170271" cy="251222"/>
          </a:xfrm>
          <a:prstGeom prst="rect">
            <a:avLst/>
          </a:prstGeom>
          <a:noFill/>
          <a:ln/>
        </p:spPr>
        <p:txBody>
          <a:bodyPr wrap="none" lIns="0" tIns="0" rIns="0" bIns="0" rtlCol="0" anchor="t"/>
          <a:lstStyle/>
          <a:p>
            <a:pPr marL="0" indent="0" algn="l">
              <a:lnSpc>
                <a:spcPts val="1950"/>
              </a:lnSpc>
              <a:buNone/>
            </a:pPr>
            <a:r>
              <a:rPr lang="en-US" sz="1550" dirty="0">
                <a:solidFill>
                  <a:srgbClr val="49495A"/>
                </a:solidFill>
                <a:latin typeface="Libre Baskerville" pitchFamily="34" charset="0"/>
                <a:ea typeface="Libre Baskerville" pitchFamily="34" charset="-122"/>
                <a:cs typeface="Libre Baskerville" pitchFamily="34" charset="-120"/>
              </a:rPr>
              <a:t>User Profile Creation</a:t>
            </a:r>
            <a:endParaRPr lang="en-US" sz="1550" dirty="0"/>
          </a:p>
        </p:txBody>
      </p:sp>
      <p:sp>
        <p:nvSpPr>
          <p:cNvPr id="11" name="Text 5"/>
          <p:cNvSpPr/>
          <p:nvPr/>
        </p:nvSpPr>
        <p:spPr>
          <a:xfrm>
            <a:off x="7094101" y="4184928"/>
            <a:ext cx="6973610" cy="257175"/>
          </a:xfrm>
          <a:prstGeom prst="rect">
            <a:avLst/>
          </a:prstGeom>
          <a:noFill/>
          <a:ln/>
        </p:spPr>
        <p:txBody>
          <a:bodyPr wrap="none" lIns="0" tIns="0" rIns="0" bIns="0" rtlCol="0" anchor="t"/>
          <a:lstStyle/>
          <a:p>
            <a:pPr marL="0" indent="0" algn="l">
              <a:lnSpc>
                <a:spcPts val="2000"/>
              </a:lnSpc>
              <a:buNone/>
            </a:pPr>
            <a:r>
              <a:rPr lang="en-US" sz="1250" dirty="0">
                <a:solidFill>
                  <a:srgbClr val="49495A"/>
                </a:solidFill>
                <a:latin typeface="Open Sans" pitchFamily="34" charset="0"/>
                <a:ea typeface="Open Sans" pitchFamily="34" charset="-122"/>
                <a:cs typeface="Open Sans" pitchFamily="34" charset="-120"/>
              </a:rPr>
              <a:t>A user profile is generated based on the stocks they've interacted with or invested in.</a:t>
            </a:r>
            <a:endParaRPr lang="en-US" sz="1250" dirty="0"/>
          </a:p>
        </p:txBody>
      </p:sp>
      <p:pic>
        <p:nvPicPr>
          <p:cNvPr id="12" name="Image 4" descr="preencoded.png"/>
          <p:cNvPicPr>
            <a:picLocks noChangeAspect="1"/>
          </p:cNvPicPr>
          <p:nvPr/>
        </p:nvPicPr>
        <p:blipFill>
          <a:blip r:embed="rId7"/>
          <a:stretch>
            <a:fillRect/>
          </a:stretch>
        </p:blipFill>
        <p:spPr>
          <a:xfrm>
            <a:off x="6049089" y="4962763"/>
            <a:ext cx="803910" cy="1286232"/>
          </a:xfrm>
          <a:prstGeom prst="rect">
            <a:avLst/>
          </a:prstGeom>
        </p:spPr>
      </p:pic>
      <p:sp>
        <p:nvSpPr>
          <p:cNvPr id="13" name="Text 6"/>
          <p:cNvSpPr/>
          <p:nvPr/>
        </p:nvSpPr>
        <p:spPr>
          <a:xfrm>
            <a:off x="7094101" y="5123498"/>
            <a:ext cx="2249448" cy="251222"/>
          </a:xfrm>
          <a:prstGeom prst="rect">
            <a:avLst/>
          </a:prstGeom>
          <a:noFill/>
          <a:ln/>
        </p:spPr>
        <p:txBody>
          <a:bodyPr wrap="none" lIns="0" tIns="0" rIns="0" bIns="0" rtlCol="0" anchor="t"/>
          <a:lstStyle/>
          <a:p>
            <a:pPr marL="0" indent="0" algn="l">
              <a:lnSpc>
                <a:spcPts val="1950"/>
              </a:lnSpc>
              <a:buNone/>
            </a:pPr>
            <a:r>
              <a:rPr lang="en-US" sz="1550" dirty="0">
                <a:solidFill>
                  <a:srgbClr val="49495A"/>
                </a:solidFill>
                <a:latin typeface="Libre Baskerville" pitchFamily="34" charset="0"/>
                <a:ea typeface="Libre Baskerville" pitchFamily="34" charset="-122"/>
                <a:cs typeface="Libre Baskerville" pitchFamily="34" charset="-120"/>
              </a:rPr>
              <a:t>Similarity Calculation</a:t>
            </a:r>
            <a:endParaRPr lang="en-US" sz="1550" dirty="0"/>
          </a:p>
        </p:txBody>
      </p:sp>
      <p:sp>
        <p:nvSpPr>
          <p:cNvPr id="14" name="Text 7"/>
          <p:cNvSpPr/>
          <p:nvPr/>
        </p:nvSpPr>
        <p:spPr>
          <a:xfrm>
            <a:off x="7094101" y="5471160"/>
            <a:ext cx="6973610" cy="257175"/>
          </a:xfrm>
          <a:prstGeom prst="rect">
            <a:avLst/>
          </a:prstGeom>
          <a:noFill/>
          <a:ln/>
        </p:spPr>
        <p:txBody>
          <a:bodyPr wrap="none" lIns="0" tIns="0" rIns="0" bIns="0" rtlCol="0" anchor="t"/>
          <a:lstStyle/>
          <a:p>
            <a:pPr marL="0" indent="0" algn="l">
              <a:lnSpc>
                <a:spcPts val="2000"/>
              </a:lnSpc>
              <a:buNone/>
            </a:pPr>
            <a:r>
              <a:rPr lang="en-US" sz="1250" dirty="0">
                <a:solidFill>
                  <a:srgbClr val="49495A"/>
                </a:solidFill>
                <a:latin typeface="Open Sans" pitchFamily="34" charset="0"/>
                <a:ea typeface="Open Sans" pitchFamily="34" charset="-122"/>
                <a:cs typeface="Open Sans" pitchFamily="34" charset="-120"/>
              </a:rPr>
              <a:t>The system computes the similarity between the user's profile and available stocks.</a:t>
            </a:r>
            <a:endParaRPr lang="en-US" sz="1250" dirty="0"/>
          </a:p>
        </p:txBody>
      </p:sp>
      <p:pic>
        <p:nvPicPr>
          <p:cNvPr id="15" name="Image 5" descr="preencoded.png"/>
          <p:cNvPicPr>
            <a:picLocks noChangeAspect="1"/>
          </p:cNvPicPr>
          <p:nvPr/>
        </p:nvPicPr>
        <p:blipFill>
          <a:blip r:embed="rId8"/>
          <a:stretch>
            <a:fillRect/>
          </a:stretch>
        </p:blipFill>
        <p:spPr>
          <a:xfrm>
            <a:off x="6049089" y="6248995"/>
            <a:ext cx="803910" cy="1286232"/>
          </a:xfrm>
          <a:prstGeom prst="rect">
            <a:avLst/>
          </a:prstGeom>
        </p:spPr>
      </p:pic>
      <p:sp>
        <p:nvSpPr>
          <p:cNvPr id="16" name="Text 8"/>
          <p:cNvSpPr/>
          <p:nvPr/>
        </p:nvSpPr>
        <p:spPr>
          <a:xfrm>
            <a:off x="7094101" y="6409730"/>
            <a:ext cx="2009775" cy="251222"/>
          </a:xfrm>
          <a:prstGeom prst="rect">
            <a:avLst/>
          </a:prstGeom>
          <a:noFill/>
          <a:ln/>
        </p:spPr>
        <p:txBody>
          <a:bodyPr wrap="none" lIns="0" tIns="0" rIns="0" bIns="0" rtlCol="0" anchor="t"/>
          <a:lstStyle/>
          <a:p>
            <a:pPr marL="0" indent="0" algn="l">
              <a:lnSpc>
                <a:spcPts val="1950"/>
              </a:lnSpc>
              <a:buNone/>
            </a:pPr>
            <a:r>
              <a:rPr lang="en-US" sz="1550" dirty="0">
                <a:solidFill>
                  <a:srgbClr val="49495A"/>
                </a:solidFill>
                <a:latin typeface="Libre Baskerville" pitchFamily="34" charset="0"/>
                <a:ea typeface="Libre Baskerville" pitchFamily="34" charset="-122"/>
                <a:cs typeface="Libre Baskerville" pitchFamily="34" charset="-120"/>
              </a:rPr>
              <a:t>Recommendation</a:t>
            </a:r>
            <a:endParaRPr lang="en-US" sz="1550" dirty="0"/>
          </a:p>
        </p:txBody>
      </p:sp>
      <p:sp>
        <p:nvSpPr>
          <p:cNvPr id="17" name="Text 9"/>
          <p:cNvSpPr/>
          <p:nvPr/>
        </p:nvSpPr>
        <p:spPr>
          <a:xfrm>
            <a:off x="7094101" y="6757392"/>
            <a:ext cx="6973610" cy="257175"/>
          </a:xfrm>
          <a:prstGeom prst="rect">
            <a:avLst/>
          </a:prstGeom>
          <a:noFill/>
          <a:ln/>
        </p:spPr>
        <p:txBody>
          <a:bodyPr wrap="none" lIns="0" tIns="0" rIns="0" bIns="0" rtlCol="0" anchor="t"/>
          <a:lstStyle/>
          <a:p>
            <a:pPr marL="0" indent="0" algn="l">
              <a:lnSpc>
                <a:spcPts val="2000"/>
              </a:lnSpc>
              <a:buNone/>
            </a:pPr>
            <a:r>
              <a:rPr lang="en-US" sz="1250" dirty="0">
                <a:solidFill>
                  <a:srgbClr val="49495A"/>
                </a:solidFill>
                <a:latin typeface="Open Sans" pitchFamily="34" charset="0"/>
                <a:ea typeface="Open Sans" pitchFamily="34" charset="-122"/>
                <a:cs typeface="Open Sans" pitchFamily="34" charset="-120"/>
              </a:rPr>
              <a:t>Stocks with high similarity to the user's profile are suggested.</a:t>
            </a:r>
            <a:endParaRPr lang="en-US" sz="1250" dirty="0"/>
          </a:p>
        </p:txBody>
      </p:sp>
      <p:sp>
        <p:nvSpPr>
          <p:cNvPr id="18" name="Rectangle 17">
            <a:extLst>
              <a:ext uri="{FF2B5EF4-FFF2-40B4-BE49-F238E27FC236}">
                <a16:creationId xmlns:a16="http://schemas.microsoft.com/office/drawing/2014/main" id="{AA05CA61-E397-5076-91DD-8FA2A7AC087B}"/>
              </a:ext>
            </a:extLst>
          </p:cNvPr>
          <p:cNvSpPr/>
          <p:nvPr/>
        </p:nvSpPr>
        <p:spPr>
          <a:xfrm>
            <a:off x="12333249" y="7292898"/>
            <a:ext cx="2196790" cy="847492"/>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64037" y="1996321"/>
            <a:ext cx="12902327" cy="1543050"/>
          </a:xfrm>
          <a:prstGeom prst="rect">
            <a:avLst/>
          </a:prstGeom>
          <a:noFill/>
          <a:ln/>
        </p:spPr>
        <p:txBody>
          <a:bodyPr wrap="square" lIns="0" tIns="0" rIns="0" bIns="0" rtlCol="0" anchor="t"/>
          <a:lstStyle/>
          <a:p>
            <a:pPr marL="0" indent="0">
              <a:lnSpc>
                <a:spcPts val="6050"/>
              </a:lnSpc>
              <a:buNone/>
            </a:pPr>
            <a:r>
              <a:rPr lang="en-US" sz="4850" dirty="0">
                <a:solidFill>
                  <a:srgbClr val="403CCF"/>
                </a:solidFill>
                <a:latin typeface="Libre Baskerville" pitchFamily="34" charset="0"/>
                <a:ea typeface="Libre Baskerville" pitchFamily="34" charset="-122"/>
                <a:cs typeface="Libre Baskerville" pitchFamily="34" charset="-120"/>
              </a:rPr>
              <a:t>Strengths and Challenges of Content-Based Filtering</a:t>
            </a:r>
            <a:endParaRPr lang="en-US" sz="4850" dirty="0"/>
          </a:p>
        </p:txBody>
      </p:sp>
      <p:sp>
        <p:nvSpPr>
          <p:cNvPr id="3" name="Text 1"/>
          <p:cNvSpPr/>
          <p:nvPr/>
        </p:nvSpPr>
        <p:spPr>
          <a:xfrm>
            <a:off x="864037" y="4156472"/>
            <a:ext cx="3086100" cy="385763"/>
          </a:xfrm>
          <a:prstGeom prst="rect">
            <a:avLst/>
          </a:prstGeom>
          <a:noFill/>
          <a:ln/>
        </p:spPr>
        <p:txBody>
          <a:bodyPr wrap="none" lIns="0" tIns="0" rIns="0" bIns="0" rtlCol="0" anchor="t"/>
          <a:lstStyle/>
          <a:p>
            <a:pPr marL="0" indent="0">
              <a:lnSpc>
                <a:spcPts val="3000"/>
              </a:lnSpc>
              <a:buNone/>
            </a:pPr>
            <a:r>
              <a:rPr lang="en-US" sz="2400" dirty="0">
                <a:solidFill>
                  <a:srgbClr val="403CCF"/>
                </a:solidFill>
                <a:latin typeface="Libre Baskerville" pitchFamily="34" charset="0"/>
                <a:ea typeface="Libre Baskerville" pitchFamily="34" charset="-122"/>
                <a:cs typeface="Libre Baskerville" pitchFamily="34" charset="-120"/>
              </a:rPr>
              <a:t>Strengths</a:t>
            </a:r>
            <a:endParaRPr lang="en-US" sz="2400" dirty="0"/>
          </a:p>
        </p:txBody>
      </p:sp>
      <p:sp>
        <p:nvSpPr>
          <p:cNvPr id="4" name="Text 2"/>
          <p:cNvSpPr/>
          <p:nvPr/>
        </p:nvSpPr>
        <p:spPr>
          <a:xfrm>
            <a:off x="864037" y="4789051"/>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Highly personalized recommendations</a:t>
            </a:r>
            <a:endParaRPr lang="en-US" sz="1900" dirty="0"/>
          </a:p>
        </p:txBody>
      </p:sp>
      <p:sp>
        <p:nvSpPr>
          <p:cNvPr id="5" name="Text 3"/>
          <p:cNvSpPr/>
          <p:nvPr/>
        </p:nvSpPr>
        <p:spPr>
          <a:xfrm>
            <a:off x="864037" y="5270421"/>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No cold start problem</a:t>
            </a:r>
            <a:endParaRPr lang="en-US" sz="1900" dirty="0"/>
          </a:p>
        </p:txBody>
      </p:sp>
      <p:sp>
        <p:nvSpPr>
          <p:cNvPr id="6" name="Text 4"/>
          <p:cNvSpPr/>
          <p:nvPr/>
        </p:nvSpPr>
        <p:spPr>
          <a:xfrm>
            <a:off x="864037" y="5751790"/>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Can recommend new or rare stocks</a:t>
            </a:r>
            <a:endParaRPr lang="en-US" sz="1900" dirty="0"/>
          </a:p>
        </p:txBody>
      </p:sp>
      <p:sp>
        <p:nvSpPr>
          <p:cNvPr id="7" name="Text 5"/>
          <p:cNvSpPr/>
          <p:nvPr/>
        </p:nvSpPr>
        <p:spPr>
          <a:xfrm>
            <a:off x="7623929" y="4156472"/>
            <a:ext cx="3086100" cy="385763"/>
          </a:xfrm>
          <a:prstGeom prst="rect">
            <a:avLst/>
          </a:prstGeom>
          <a:noFill/>
          <a:ln/>
        </p:spPr>
        <p:txBody>
          <a:bodyPr wrap="none" lIns="0" tIns="0" rIns="0" bIns="0" rtlCol="0" anchor="t"/>
          <a:lstStyle/>
          <a:p>
            <a:pPr marL="0" indent="0">
              <a:lnSpc>
                <a:spcPts val="3000"/>
              </a:lnSpc>
              <a:buNone/>
            </a:pPr>
            <a:r>
              <a:rPr lang="en-US" sz="2400" dirty="0">
                <a:solidFill>
                  <a:srgbClr val="403CCF"/>
                </a:solidFill>
                <a:latin typeface="Libre Baskerville" pitchFamily="34" charset="0"/>
                <a:ea typeface="Libre Baskerville" pitchFamily="34" charset="-122"/>
                <a:cs typeface="Libre Baskerville" pitchFamily="34" charset="-120"/>
              </a:rPr>
              <a:t>Challenges</a:t>
            </a:r>
            <a:endParaRPr lang="en-US" sz="2400" dirty="0"/>
          </a:p>
        </p:txBody>
      </p:sp>
      <p:sp>
        <p:nvSpPr>
          <p:cNvPr id="8" name="Text 6"/>
          <p:cNvSpPr/>
          <p:nvPr/>
        </p:nvSpPr>
        <p:spPr>
          <a:xfrm>
            <a:off x="7623929" y="4789051"/>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Limited discovery of diverse stocks</a:t>
            </a:r>
            <a:endParaRPr lang="en-US" sz="1900" dirty="0"/>
          </a:p>
        </p:txBody>
      </p:sp>
      <p:sp>
        <p:nvSpPr>
          <p:cNvPr id="9" name="Text 7"/>
          <p:cNvSpPr/>
          <p:nvPr/>
        </p:nvSpPr>
        <p:spPr>
          <a:xfrm>
            <a:off x="7623929" y="5270421"/>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Complex feature engineering required</a:t>
            </a:r>
            <a:endParaRPr lang="en-US" sz="1900" dirty="0"/>
          </a:p>
        </p:txBody>
      </p:sp>
      <p:sp>
        <p:nvSpPr>
          <p:cNvPr id="10" name="Text 8"/>
          <p:cNvSpPr/>
          <p:nvPr/>
        </p:nvSpPr>
        <p:spPr>
          <a:xfrm>
            <a:off x="7623929" y="5751790"/>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Dependence on accurate stock data</a:t>
            </a:r>
            <a:endParaRPr lang="en-US" sz="1900" dirty="0"/>
          </a:p>
        </p:txBody>
      </p:sp>
      <p:sp>
        <p:nvSpPr>
          <p:cNvPr id="11" name="Rectangle 10">
            <a:extLst>
              <a:ext uri="{FF2B5EF4-FFF2-40B4-BE49-F238E27FC236}">
                <a16:creationId xmlns:a16="http://schemas.microsoft.com/office/drawing/2014/main" id="{596A845E-254A-2EA8-C1EE-F19802C0A423}"/>
              </a:ext>
            </a:extLst>
          </p:cNvPr>
          <p:cNvSpPr/>
          <p:nvPr/>
        </p:nvSpPr>
        <p:spPr>
          <a:xfrm>
            <a:off x="12333249" y="7292898"/>
            <a:ext cx="2196790" cy="847492"/>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73110"/>
          </a:xfrm>
          <a:prstGeom prst="rect">
            <a:avLst/>
          </a:prstGeom>
        </p:spPr>
      </p:pic>
      <p:pic>
        <p:nvPicPr>
          <p:cNvPr id="3" name="Image 1" descr="preencoded.png"/>
          <p:cNvPicPr>
            <a:picLocks noChangeAspect="1"/>
          </p:cNvPicPr>
          <p:nvPr/>
        </p:nvPicPr>
        <p:blipFill>
          <a:blip r:embed="rId4"/>
          <a:stretch>
            <a:fillRect/>
          </a:stretch>
        </p:blipFill>
        <p:spPr>
          <a:xfrm>
            <a:off x="5333048" y="297299"/>
            <a:ext cx="3964186" cy="2378512"/>
          </a:xfrm>
          <a:prstGeom prst="rect">
            <a:avLst/>
          </a:prstGeom>
        </p:spPr>
      </p:pic>
      <p:sp>
        <p:nvSpPr>
          <p:cNvPr id="4" name="Text 0"/>
          <p:cNvSpPr/>
          <p:nvPr/>
        </p:nvSpPr>
        <p:spPr>
          <a:xfrm>
            <a:off x="832485" y="3627120"/>
            <a:ext cx="12965430" cy="1486376"/>
          </a:xfrm>
          <a:prstGeom prst="rect">
            <a:avLst/>
          </a:prstGeom>
          <a:noFill/>
          <a:ln/>
        </p:spPr>
        <p:txBody>
          <a:bodyPr wrap="square" lIns="0" tIns="0" rIns="0" bIns="0" rtlCol="0" anchor="t"/>
          <a:lstStyle/>
          <a:p>
            <a:pPr marL="0" indent="0">
              <a:lnSpc>
                <a:spcPts val="5850"/>
              </a:lnSpc>
              <a:buNone/>
            </a:pPr>
            <a:r>
              <a:rPr lang="en-US" sz="4650" dirty="0">
                <a:solidFill>
                  <a:srgbClr val="403CCF"/>
                </a:solidFill>
                <a:latin typeface="Libre Baskerville" pitchFamily="34" charset="0"/>
                <a:ea typeface="Libre Baskerville" pitchFamily="34" charset="-122"/>
                <a:cs typeface="Libre Baskerville" pitchFamily="34" charset="-120"/>
              </a:rPr>
              <a:t>Hybrid Model: Combining Collaborative and Content-Based Filtering</a:t>
            </a:r>
            <a:endParaRPr lang="en-US" sz="4650" dirty="0"/>
          </a:p>
        </p:txBody>
      </p:sp>
      <p:pic>
        <p:nvPicPr>
          <p:cNvPr id="5" name="Image 2" descr="preencoded.png"/>
          <p:cNvPicPr>
            <a:picLocks noChangeAspect="1"/>
          </p:cNvPicPr>
          <p:nvPr/>
        </p:nvPicPr>
        <p:blipFill>
          <a:blip r:embed="rId5"/>
          <a:stretch>
            <a:fillRect/>
          </a:stretch>
        </p:blipFill>
        <p:spPr>
          <a:xfrm>
            <a:off x="832485" y="5470208"/>
            <a:ext cx="594598" cy="594598"/>
          </a:xfrm>
          <a:prstGeom prst="rect">
            <a:avLst/>
          </a:prstGeom>
        </p:spPr>
      </p:pic>
      <p:sp>
        <p:nvSpPr>
          <p:cNvPr id="6" name="Text 1"/>
          <p:cNvSpPr/>
          <p:nvPr/>
        </p:nvSpPr>
        <p:spPr>
          <a:xfrm>
            <a:off x="832485" y="6302573"/>
            <a:ext cx="2973110" cy="371594"/>
          </a:xfrm>
          <a:prstGeom prst="rect">
            <a:avLst/>
          </a:prstGeom>
          <a:noFill/>
          <a:ln/>
        </p:spPr>
        <p:txBody>
          <a:bodyPr wrap="none" lIns="0" tIns="0" rIns="0" bIns="0" rtlCol="0" anchor="t"/>
          <a:lstStyle/>
          <a:p>
            <a:pPr marL="0" indent="0" algn="l">
              <a:lnSpc>
                <a:spcPts val="2900"/>
              </a:lnSpc>
              <a:buNone/>
            </a:pPr>
            <a:r>
              <a:rPr lang="en-US" sz="2300" dirty="0">
                <a:solidFill>
                  <a:srgbClr val="49495A"/>
                </a:solidFill>
                <a:latin typeface="Libre Baskerville" pitchFamily="34" charset="0"/>
                <a:ea typeface="Libre Baskerville" pitchFamily="34" charset="-122"/>
                <a:cs typeface="Libre Baskerville" pitchFamily="34" charset="-120"/>
              </a:rPr>
              <a:t>Collaborative Input</a:t>
            </a:r>
            <a:endParaRPr lang="en-US" sz="2300" dirty="0"/>
          </a:p>
        </p:txBody>
      </p:sp>
      <p:sp>
        <p:nvSpPr>
          <p:cNvPr id="7" name="Text 2"/>
          <p:cNvSpPr/>
          <p:nvPr/>
        </p:nvSpPr>
        <p:spPr>
          <a:xfrm>
            <a:off x="832485" y="6816804"/>
            <a:ext cx="4083963" cy="761048"/>
          </a:xfrm>
          <a:prstGeom prst="rect">
            <a:avLst/>
          </a:prstGeom>
          <a:noFill/>
          <a:ln/>
        </p:spPr>
        <p:txBody>
          <a:bodyPr wrap="square" lIns="0" tIns="0" rIns="0" bIns="0" rtlCol="0" anchor="t"/>
          <a:lstStyle/>
          <a:p>
            <a:pPr marL="0" indent="0" algn="l">
              <a:lnSpc>
                <a:spcPts val="2950"/>
              </a:lnSpc>
              <a:buNone/>
            </a:pPr>
            <a:r>
              <a:rPr lang="en-US" sz="1850" dirty="0">
                <a:solidFill>
                  <a:srgbClr val="49495A"/>
                </a:solidFill>
                <a:latin typeface="Open Sans" pitchFamily="34" charset="0"/>
                <a:ea typeface="Open Sans" pitchFamily="34" charset="-122"/>
                <a:cs typeface="Open Sans" pitchFamily="34" charset="-120"/>
              </a:rPr>
              <a:t>Recommendations based on similar user behaviors</a:t>
            </a:r>
            <a:endParaRPr lang="en-US" sz="1850" dirty="0"/>
          </a:p>
        </p:txBody>
      </p:sp>
      <p:pic>
        <p:nvPicPr>
          <p:cNvPr id="8" name="Image 3" descr="preencoded.png"/>
          <p:cNvPicPr>
            <a:picLocks noChangeAspect="1"/>
          </p:cNvPicPr>
          <p:nvPr/>
        </p:nvPicPr>
        <p:blipFill>
          <a:blip r:embed="rId6"/>
          <a:stretch>
            <a:fillRect/>
          </a:stretch>
        </p:blipFill>
        <p:spPr>
          <a:xfrm>
            <a:off x="5273159" y="5470208"/>
            <a:ext cx="594598" cy="594598"/>
          </a:xfrm>
          <a:prstGeom prst="rect">
            <a:avLst/>
          </a:prstGeom>
        </p:spPr>
      </p:pic>
      <p:sp>
        <p:nvSpPr>
          <p:cNvPr id="9" name="Text 3"/>
          <p:cNvSpPr/>
          <p:nvPr/>
        </p:nvSpPr>
        <p:spPr>
          <a:xfrm>
            <a:off x="5273159" y="6302573"/>
            <a:ext cx="3196471" cy="371594"/>
          </a:xfrm>
          <a:prstGeom prst="rect">
            <a:avLst/>
          </a:prstGeom>
          <a:noFill/>
          <a:ln/>
        </p:spPr>
        <p:txBody>
          <a:bodyPr wrap="none" lIns="0" tIns="0" rIns="0" bIns="0" rtlCol="0" anchor="t"/>
          <a:lstStyle/>
          <a:p>
            <a:pPr marL="0" indent="0" algn="l">
              <a:lnSpc>
                <a:spcPts val="2900"/>
              </a:lnSpc>
              <a:buNone/>
            </a:pPr>
            <a:r>
              <a:rPr lang="en-US" sz="2300" dirty="0">
                <a:solidFill>
                  <a:srgbClr val="49495A"/>
                </a:solidFill>
                <a:latin typeface="Libre Baskerville" pitchFamily="34" charset="0"/>
                <a:ea typeface="Libre Baskerville" pitchFamily="34" charset="-122"/>
                <a:cs typeface="Libre Baskerville" pitchFamily="34" charset="-120"/>
              </a:rPr>
              <a:t>Content-Based Input</a:t>
            </a:r>
            <a:endParaRPr lang="en-US" sz="2300" dirty="0"/>
          </a:p>
        </p:txBody>
      </p:sp>
      <p:sp>
        <p:nvSpPr>
          <p:cNvPr id="10" name="Text 4"/>
          <p:cNvSpPr/>
          <p:nvPr/>
        </p:nvSpPr>
        <p:spPr>
          <a:xfrm>
            <a:off x="5273159" y="6816804"/>
            <a:ext cx="4083963" cy="761048"/>
          </a:xfrm>
          <a:prstGeom prst="rect">
            <a:avLst/>
          </a:prstGeom>
          <a:noFill/>
          <a:ln/>
        </p:spPr>
        <p:txBody>
          <a:bodyPr wrap="square" lIns="0" tIns="0" rIns="0" bIns="0" rtlCol="0" anchor="t"/>
          <a:lstStyle/>
          <a:p>
            <a:pPr marL="0" indent="0" algn="l">
              <a:lnSpc>
                <a:spcPts val="2950"/>
              </a:lnSpc>
              <a:buNone/>
            </a:pPr>
            <a:r>
              <a:rPr lang="en-US" sz="1850" dirty="0">
                <a:solidFill>
                  <a:srgbClr val="49495A"/>
                </a:solidFill>
                <a:latin typeface="Open Sans" pitchFamily="34" charset="0"/>
                <a:ea typeface="Open Sans" pitchFamily="34" charset="-122"/>
                <a:cs typeface="Open Sans" pitchFamily="34" charset="-120"/>
              </a:rPr>
              <a:t>Suggestions aligned with stock attributes</a:t>
            </a:r>
            <a:endParaRPr lang="en-US" sz="1850" dirty="0"/>
          </a:p>
        </p:txBody>
      </p:sp>
      <p:pic>
        <p:nvPicPr>
          <p:cNvPr id="11" name="Image 4" descr="preencoded.png"/>
          <p:cNvPicPr>
            <a:picLocks noChangeAspect="1"/>
          </p:cNvPicPr>
          <p:nvPr/>
        </p:nvPicPr>
        <p:blipFill>
          <a:blip r:embed="rId7"/>
          <a:stretch>
            <a:fillRect/>
          </a:stretch>
        </p:blipFill>
        <p:spPr>
          <a:xfrm>
            <a:off x="9713833" y="5470208"/>
            <a:ext cx="594598" cy="594598"/>
          </a:xfrm>
          <a:prstGeom prst="rect">
            <a:avLst/>
          </a:prstGeom>
        </p:spPr>
      </p:pic>
      <p:sp>
        <p:nvSpPr>
          <p:cNvPr id="12" name="Text 5"/>
          <p:cNvSpPr/>
          <p:nvPr/>
        </p:nvSpPr>
        <p:spPr>
          <a:xfrm>
            <a:off x="9713833" y="6302573"/>
            <a:ext cx="2973110" cy="371594"/>
          </a:xfrm>
          <a:prstGeom prst="rect">
            <a:avLst/>
          </a:prstGeom>
          <a:noFill/>
          <a:ln/>
        </p:spPr>
        <p:txBody>
          <a:bodyPr wrap="none" lIns="0" tIns="0" rIns="0" bIns="0" rtlCol="0" anchor="t"/>
          <a:lstStyle/>
          <a:p>
            <a:pPr marL="0" indent="0" algn="l">
              <a:lnSpc>
                <a:spcPts val="2900"/>
              </a:lnSpc>
              <a:buNone/>
            </a:pPr>
            <a:r>
              <a:rPr lang="en-US" sz="2300" dirty="0">
                <a:solidFill>
                  <a:srgbClr val="49495A"/>
                </a:solidFill>
                <a:latin typeface="Libre Baskerville" pitchFamily="34" charset="0"/>
                <a:ea typeface="Libre Baskerville" pitchFamily="34" charset="-122"/>
                <a:cs typeface="Libre Baskerville" pitchFamily="34" charset="-120"/>
              </a:rPr>
              <a:t>Hybrid Output</a:t>
            </a:r>
            <a:endParaRPr lang="en-US" sz="2300" dirty="0"/>
          </a:p>
        </p:txBody>
      </p:sp>
      <p:sp>
        <p:nvSpPr>
          <p:cNvPr id="13" name="Text 6"/>
          <p:cNvSpPr/>
          <p:nvPr/>
        </p:nvSpPr>
        <p:spPr>
          <a:xfrm>
            <a:off x="9713833" y="6816804"/>
            <a:ext cx="4083963" cy="761048"/>
          </a:xfrm>
          <a:prstGeom prst="rect">
            <a:avLst/>
          </a:prstGeom>
          <a:noFill/>
          <a:ln/>
        </p:spPr>
        <p:txBody>
          <a:bodyPr wrap="square" lIns="0" tIns="0" rIns="0" bIns="0" rtlCol="0" anchor="t"/>
          <a:lstStyle/>
          <a:p>
            <a:pPr marL="0" indent="0" algn="l">
              <a:lnSpc>
                <a:spcPts val="2950"/>
              </a:lnSpc>
              <a:buNone/>
            </a:pPr>
            <a:r>
              <a:rPr lang="en-US" sz="1850" dirty="0">
                <a:solidFill>
                  <a:srgbClr val="49495A"/>
                </a:solidFill>
                <a:latin typeface="Open Sans" pitchFamily="34" charset="0"/>
                <a:ea typeface="Open Sans" pitchFamily="34" charset="-122"/>
                <a:cs typeface="Open Sans" pitchFamily="34" charset="-120"/>
              </a:rPr>
              <a:t>Diverse and personalized stock recommendations</a:t>
            </a:r>
            <a:endParaRPr lang="en-US" sz="1850" dirty="0"/>
          </a:p>
        </p:txBody>
      </p:sp>
      <p:sp>
        <p:nvSpPr>
          <p:cNvPr id="14" name="Rectangle 13">
            <a:extLst>
              <a:ext uri="{FF2B5EF4-FFF2-40B4-BE49-F238E27FC236}">
                <a16:creationId xmlns:a16="http://schemas.microsoft.com/office/drawing/2014/main" id="{8D411F4B-A289-1FF2-C154-C9578E29443A}"/>
              </a:ext>
            </a:extLst>
          </p:cNvPr>
          <p:cNvSpPr/>
          <p:nvPr/>
        </p:nvSpPr>
        <p:spPr>
          <a:xfrm>
            <a:off x="12333249" y="7292898"/>
            <a:ext cx="2196790" cy="847492"/>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00538"/>
          </a:xfrm>
          <a:prstGeom prst="rect">
            <a:avLst/>
          </a:prstGeom>
        </p:spPr>
      </p:pic>
      <p:sp>
        <p:nvSpPr>
          <p:cNvPr id="3" name="Text 0"/>
          <p:cNvSpPr/>
          <p:nvPr/>
        </p:nvSpPr>
        <p:spPr>
          <a:xfrm>
            <a:off x="672108" y="2928580"/>
            <a:ext cx="4801076" cy="600075"/>
          </a:xfrm>
          <a:prstGeom prst="rect">
            <a:avLst/>
          </a:prstGeom>
          <a:noFill/>
          <a:ln/>
        </p:spPr>
        <p:txBody>
          <a:bodyPr wrap="none" lIns="0" tIns="0" rIns="0" bIns="0" rtlCol="0" anchor="t"/>
          <a:lstStyle/>
          <a:p>
            <a:pPr marL="0" indent="0">
              <a:lnSpc>
                <a:spcPts val="4700"/>
              </a:lnSpc>
              <a:buNone/>
            </a:pPr>
            <a:r>
              <a:rPr lang="en-US" sz="3750" dirty="0">
                <a:solidFill>
                  <a:srgbClr val="403CCF"/>
                </a:solidFill>
                <a:latin typeface="Libre Baskerville" pitchFamily="34" charset="0"/>
                <a:ea typeface="Libre Baskerville" pitchFamily="34" charset="-122"/>
                <a:cs typeface="Libre Baskerville" pitchFamily="34" charset="-120"/>
              </a:rPr>
              <a:t>SUMMARY</a:t>
            </a:r>
            <a:endParaRPr lang="en-US" sz="3750" dirty="0"/>
          </a:p>
        </p:txBody>
      </p:sp>
      <p:sp>
        <p:nvSpPr>
          <p:cNvPr id="4" name="Text 1"/>
          <p:cNvSpPr/>
          <p:nvPr/>
        </p:nvSpPr>
        <p:spPr>
          <a:xfrm>
            <a:off x="672108" y="3816668"/>
            <a:ext cx="13286184" cy="614363"/>
          </a:xfrm>
          <a:prstGeom prst="rect">
            <a:avLst/>
          </a:prstGeom>
          <a:noFill/>
          <a:ln/>
        </p:spPr>
        <p:txBody>
          <a:bodyPr wrap="square" lIns="0" tIns="0" rIns="0" bIns="0" rtlCol="0" anchor="t"/>
          <a:lstStyle/>
          <a:p>
            <a:pPr marL="0" indent="0">
              <a:lnSpc>
                <a:spcPts val="2400"/>
              </a:lnSpc>
              <a:buNone/>
            </a:pPr>
            <a:r>
              <a:rPr lang="en-US" sz="1500" dirty="0">
                <a:solidFill>
                  <a:srgbClr val="49495A"/>
                </a:solidFill>
                <a:latin typeface="Open Sans" pitchFamily="34" charset="0"/>
                <a:ea typeface="Open Sans" pitchFamily="34" charset="-122"/>
                <a:cs typeface="Open Sans" pitchFamily="34" charset="-120"/>
              </a:rPr>
              <a:t>This system analyzes individual stocks to provide buy, sell, or hold recommendations based on various factors including historical performance, technical indicators, user behavior, and market trends.</a:t>
            </a:r>
            <a:endParaRPr lang="en-US" sz="1500" dirty="0"/>
          </a:p>
        </p:txBody>
      </p:sp>
      <p:sp>
        <p:nvSpPr>
          <p:cNvPr id="5" name="Text 2"/>
          <p:cNvSpPr/>
          <p:nvPr/>
        </p:nvSpPr>
        <p:spPr>
          <a:xfrm>
            <a:off x="672108" y="4647009"/>
            <a:ext cx="13286184" cy="614363"/>
          </a:xfrm>
          <a:prstGeom prst="rect">
            <a:avLst/>
          </a:prstGeom>
          <a:noFill/>
          <a:ln/>
        </p:spPr>
        <p:txBody>
          <a:bodyPr wrap="square" lIns="0" tIns="0" rIns="0" bIns="0" rtlCol="0" anchor="t"/>
          <a:lstStyle/>
          <a:p>
            <a:pPr marL="0" indent="0">
              <a:lnSpc>
                <a:spcPts val="2400"/>
              </a:lnSpc>
              <a:buNone/>
            </a:pPr>
            <a:r>
              <a:rPr lang="en-US" sz="1500" dirty="0">
                <a:solidFill>
                  <a:srgbClr val="49495A"/>
                </a:solidFill>
                <a:latin typeface="Open Sans" pitchFamily="34" charset="0"/>
                <a:ea typeface="Open Sans" pitchFamily="34" charset="-122"/>
                <a:cs typeface="Open Sans" pitchFamily="34" charset="-120"/>
              </a:rPr>
              <a:t>The machine learning techniques employed typically include collaborative filtering or content-based filtering to recommend stocks based on user behavior or stock attributes. The primary focus is on individual stock selection rather than overall portfolio composition.</a:t>
            </a:r>
            <a:endParaRPr lang="en-US" sz="1500" dirty="0"/>
          </a:p>
        </p:txBody>
      </p:sp>
      <p:sp>
        <p:nvSpPr>
          <p:cNvPr id="6" name="Shape 3"/>
          <p:cNvSpPr/>
          <p:nvPr/>
        </p:nvSpPr>
        <p:spPr>
          <a:xfrm>
            <a:off x="672108" y="5477351"/>
            <a:ext cx="13286184" cy="2225993"/>
          </a:xfrm>
          <a:prstGeom prst="roundRect">
            <a:avLst>
              <a:gd name="adj" fmla="val 1294"/>
            </a:avLst>
          </a:prstGeom>
          <a:noFill/>
          <a:ln w="7620">
            <a:solidFill>
              <a:srgbClr val="000000">
                <a:alpha val="8000"/>
              </a:srgbClr>
            </a:solidFill>
            <a:prstDash val="solid"/>
          </a:ln>
        </p:spPr>
      </p:sp>
      <p:sp>
        <p:nvSpPr>
          <p:cNvPr id="7" name="Shape 4"/>
          <p:cNvSpPr/>
          <p:nvPr/>
        </p:nvSpPr>
        <p:spPr>
          <a:xfrm>
            <a:off x="679728" y="5484971"/>
            <a:ext cx="13270944" cy="552688"/>
          </a:xfrm>
          <a:prstGeom prst="rect">
            <a:avLst/>
          </a:prstGeom>
          <a:solidFill>
            <a:srgbClr val="FFFFFF">
              <a:alpha val="4000"/>
            </a:srgbClr>
          </a:solidFill>
          <a:ln/>
        </p:spPr>
      </p:sp>
      <p:sp>
        <p:nvSpPr>
          <p:cNvPr id="8" name="Text 5"/>
          <p:cNvSpPr/>
          <p:nvPr/>
        </p:nvSpPr>
        <p:spPr>
          <a:xfrm>
            <a:off x="871657" y="5607725"/>
            <a:ext cx="6247805" cy="307181"/>
          </a:xfrm>
          <a:prstGeom prst="rect">
            <a:avLst/>
          </a:prstGeom>
          <a:noFill/>
          <a:ln/>
        </p:spPr>
        <p:txBody>
          <a:bodyPr wrap="none" lIns="0" tIns="0" rIns="0" bIns="0" rtlCol="0" anchor="t"/>
          <a:lstStyle/>
          <a:p>
            <a:pPr marL="0" indent="0">
              <a:lnSpc>
                <a:spcPts val="2400"/>
              </a:lnSpc>
              <a:buNone/>
            </a:pPr>
            <a:r>
              <a:rPr lang="en-US" sz="1500" dirty="0">
                <a:solidFill>
                  <a:srgbClr val="49495A"/>
                </a:solidFill>
                <a:latin typeface="Open Sans" pitchFamily="34" charset="0"/>
                <a:ea typeface="Open Sans" pitchFamily="34" charset="-122"/>
                <a:cs typeface="Open Sans" pitchFamily="34" charset="-120"/>
              </a:rPr>
              <a:t>Focus</a:t>
            </a:r>
            <a:endParaRPr lang="en-US" sz="1500" dirty="0"/>
          </a:p>
        </p:txBody>
      </p:sp>
      <p:sp>
        <p:nvSpPr>
          <p:cNvPr id="9" name="Text 6"/>
          <p:cNvSpPr/>
          <p:nvPr/>
        </p:nvSpPr>
        <p:spPr>
          <a:xfrm>
            <a:off x="7510939" y="5607725"/>
            <a:ext cx="6247805" cy="307181"/>
          </a:xfrm>
          <a:prstGeom prst="rect">
            <a:avLst/>
          </a:prstGeom>
          <a:noFill/>
          <a:ln/>
        </p:spPr>
        <p:txBody>
          <a:bodyPr wrap="none" lIns="0" tIns="0" rIns="0" bIns="0" rtlCol="0" anchor="t"/>
          <a:lstStyle/>
          <a:p>
            <a:pPr marL="0" indent="0">
              <a:lnSpc>
                <a:spcPts val="2400"/>
              </a:lnSpc>
              <a:buNone/>
            </a:pPr>
            <a:r>
              <a:rPr lang="en-US" sz="1500" dirty="0">
                <a:solidFill>
                  <a:srgbClr val="49495A"/>
                </a:solidFill>
                <a:latin typeface="Open Sans" pitchFamily="34" charset="0"/>
                <a:ea typeface="Open Sans" pitchFamily="34" charset="-122"/>
                <a:cs typeface="Open Sans" pitchFamily="34" charset="-120"/>
              </a:rPr>
              <a:t>Individual stock recommendations</a:t>
            </a:r>
            <a:endParaRPr lang="en-US" sz="1500" dirty="0"/>
          </a:p>
        </p:txBody>
      </p:sp>
      <p:sp>
        <p:nvSpPr>
          <p:cNvPr id="10" name="Shape 7"/>
          <p:cNvSpPr/>
          <p:nvPr/>
        </p:nvSpPr>
        <p:spPr>
          <a:xfrm>
            <a:off x="679728" y="6037659"/>
            <a:ext cx="13270944" cy="552688"/>
          </a:xfrm>
          <a:prstGeom prst="rect">
            <a:avLst/>
          </a:prstGeom>
          <a:solidFill>
            <a:srgbClr val="000000">
              <a:alpha val="4000"/>
            </a:srgbClr>
          </a:solidFill>
          <a:ln/>
        </p:spPr>
      </p:sp>
      <p:sp>
        <p:nvSpPr>
          <p:cNvPr id="11" name="Text 8"/>
          <p:cNvSpPr/>
          <p:nvPr/>
        </p:nvSpPr>
        <p:spPr>
          <a:xfrm>
            <a:off x="871657" y="6160413"/>
            <a:ext cx="6247805" cy="307181"/>
          </a:xfrm>
          <a:prstGeom prst="rect">
            <a:avLst/>
          </a:prstGeom>
          <a:noFill/>
          <a:ln/>
        </p:spPr>
        <p:txBody>
          <a:bodyPr wrap="none" lIns="0" tIns="0" rIns="0" bIns="0" rtlCol="0" anchor="t"/>
          <a:lstStyle/>
          <a:p>
            <a:pPr marL="0" indent="0">
              <a:lnSpc>
                <a:spcPts val="2400"/>
              </a:lnSpc>
              <a:buNone/>
            </a:pPr>
            <a:r>
              <a:rPr lang="en-US" sz="1500" dirty="0">
                <a:solidFill>
                  <a:srgbClr val="49495A"/>
                </a:solidFill>
                <a:latin typeface="Open Sans" pitchFamily="34" charset="0"/>
                <a:ea typeface="Open Sans" pitchFamily="34" charset="-122"/>
                <a:cs typeface="Open Sans" pitchFamily="34" charset="-120"/>
              </a:rPr>
              <a:t>Analysis</a:t>
            </a:r>
            <a:endParaRPr lang="en-US" sz="1500" dirty="0"/>
          </a:p>
        </p:txBody>
      </p:sp>
      <p:sp>
        <p:nvSpPr>
          <p:cNvPr id="12" name="Text 9"/>
          <p:cNvSpPr/>
          <p:nvPr/>
        </p:nvSpPr>
        <p:spPr>
          <a:xfrm>
            <a:off x="7510939" y="6160413"/>
            <a:ext cx="6247805" cy="307181"/>
          </a:xfrm>
          <a:prstGeom prst="rect">
            <a:avLst/>
          </a:prstGeom>
          <a:noFill/>
          <a:ln/>
        </p:spPr>
        <p:txBody>
          <a:bodyPr wrap="none" lIns="0" tIns="0" rIns="0" bIns="0" rtlCol="0" anchor="t"/>
          <a:lstStyle/>
          <a:p>
            <a:pPr marL="0" indent="0">
              <a:lnSpc>
                <a:spcPts val="2400"/>
              </a:lnSpc>
              <a:buNone/>
            </a:pPr>
            <a:r>
              <a:rPr lang="en-US" sz="1500" dirty="0">
                <a:solidFill>
                  <a:srgbClr val="49495A"/>
                </a:solidFill>
                <a:latin typeface="Open Sans" pitchFamily="34" charset="0"/>
                <a:ea typeface="Open Sans" pitchFamily="34" charset="-122"/>
                <a:cs typeface="Open Sans" pitchFamily="34" charset="-120"/>
              </a:rPr>
              <a:t>Historical performance, technical indicators</a:t>
            </a:r>
            <a:endParaRPr lang="en-US" sz="1500" dirty="0"/>
          </a:p>
        </p:txBody>
      </p:sp>
      <p:sp>
        <p:nvSpPr>
          <p:cNvPr id="13" name="Shape 10"/>
          <p:cNvSpPr/>
          <p:nvPr/>
        </p:nvSpPr>
        <p:spPr>
          <a:xfrm>
            <a:off x="679728" y="6590348"/>
            <a:ext cx="13270944" cy="552688"/>
          </a:xfrm>
          <a:prstGeom prst="rect">
            <a:avLst/>
          </a:prstGeom>
          <a:solidFill>
            <a:srgbClr val="FFFFFF">
              <a:alpha val="4000"/>
            </a:srgbClr>
          </a:solidFill>
          <a:ln/>
        </p:spPr>
      </p:sp>
      <p:sp>
        <p:nvSpPr>
          <p:cNvPr id="14" name="Text 11"/>
          <p:cNvSpPr/>
          <p:nvPr/>
        </p:nvSpPr>
        <p:spPr>
          <a:xfrm>
            <a:off x="871657" y="6713101"/>
            <a:ext cx="6247805" cy="307181"/>
          </a:xfrm>
          <a:prstGeom prst="rect">
            <a:avLst/>
          </a:prstGeom>
          <a:noFill/>
          <a:ln/>
        </p:spPr>
        <p:txBody>
          <a:bodyPr wrap="none" lIns="0" tIns="0" rIns="0" bIns="0" rtlCol="0" anchor="t"/>
          <a:lstStyle/>
          <a:p>
            <a:pPr marL="0" indent="0">
              <a:lnSpc>
                <a:spcPts val="2400"/>
              </a:lnSpc>
              <a:buNone/>
            </a:pPr>
            <a:r>
              <a:rPr lang="en-US" sz="1500" dirty="0">
                <a:solidFill>
                  <a:srgbClr val="49495A"/>
                </a:solidFill>
                <a:latin typeface="Open Sans" pitchFamily="34" charset="0"/>
                <a:ea typeface="Open Sans" pitchFamily="34" charset="-122"/>
                <a:cs typeface="Open Sans" pitchFamily="34" charset="-120"/>
              </a:rPr>
              <a:t>ML Techniques</a:t>
            </a:r>
            <a:endParaRPr lang="en-US" sz="1500" dirty="0"/>
          </a:p>
        </p:txBody>
      </p:sp>
      <p:sp>
        <p:nvSpPr>
          <p:cNvPr id="15" name="Text 12"/>
          <p:cNvSpPr/>
          <p:nvPr/>
        </p:nvSpPr>
        <p:spPr>
          <a:xfrm>
            <a:off x="7510939" y="6713101"/>
            <a:ext cx="6247805" cy="307181"/>
          </a:xfrm>
          <a:prstGeom prst="rect">
            <a:avLst/>
          </a:prstGeom>
          <a:noFill/>
          <a:ln/>
        </p:spPr>
        <p:txBody>
          <a:bodyPr wrap="none" lIns="0" tIns="0" rIns="0" bIns="0" rtlCol="0" anchor="t"/>
          <a:lstStyle/>
          <a:p>
            <a:pPr marL="0" indent="0">
              <a:lnSpc>
                <a:spcPts val="2400"/>
              </a:lnSpc>
              <a:buNone/>
            </a:pPr>
            <a:r>
              <a:rPr lang="en-US" sz="1500" dirty="0">
                <a:solidFill>
                  <a:srgbClr val="49495A"/>
                </a:solidFill>
                <a:latin typeface="Open Sans" pitchFamily="34" charset="0"/>
                <a:ea typeface="Open Sans" pitchFamily="34" charset="-122"/>
                <a:cs typeface="Open Sans" pitchFamily="34" charset="-120"/>
              </a:rPr>
              <a:t>Collaborative and content-based filtering</a:t>
            </a:r>
            <a:endParaRPr lang="en-US" sz="1500" dirty="0"/>
          </a:p>
        </p:txBody>
      </p:sp>
      <p:sp>
        <p:nvSpPr>
          <p:cNvPr id="16" name="Shape 13"/>
          <p:cNvSpPr/>
          <p:nvPr/>
        </p:nvSpPr>
        <p:spPr>
          <a:xfrm>
            <a:off x="679728" y="7143036"/>
            <a:ext cx="13270944" cy="552688"/>
          </a:xfrm>
          <a:prstGeom prst="rect">
            <a:avLst/>
          </a:prstGeom>
          <a:solidFill>
            <a:srgbClr val="000000">
              <a:alpha val="4000"/>
            </a:srgbClr>
          </a:solidFill>
          <a:ln/>
        </p:spPr>
      </p:sp>
      <p:sp>
        <p:nvSpPr>
          <p:cNvPr id="17" name="Text 14"/>
          <p:cNvSpPr/>
          <p:nvPr/>
        </p:nvSpPr>
        <p:spPr>
          <a:xfrm>
            <a:off x="871657" y="7265789"/>
            <a:ext cx="6247805" cy="307181"/>
          </a:xfrm>
          <a:prstGeom prst="rect">
            <a:avLst/>
          </a:prstGeom>
          <a:noFill/>
          <a:ln/>
        </p:spPr>
        <p:txBody>
          <a:bodyPr wrap="none" lIns="0" tIns="0" rIns="0" bIns="0" rtlCol="0" anchor="t"/>
          <a:lstStyle/>
          <a:p>
            <a:pPr marL="0" indent="0">
              <a:lnSpc>
                <a:spcPts val="2400"/>
              </a:lnSpc>
              <a:buNone/>
            </a:pPr>
            <a:r>
              <a:rPr lang="en-US" sz="1500" dirty="0">
                <a:solidFill>
                  <a:srgbClr val="49495A"/>
                </a:solidFill>
                <a:latin typeface="Open Sans" pitchFamily="34" charset="0"/>
                <a:ea typeface="Open Sans" pitchFamily="34" charset="-122"/>
                <a:cs typeface="Open Sans" pitchFamily="34" charset="-120"/>
              </a:rPr>
              <a:t>Output</a:t>
            </a:r>
            <a:endParaRPr lang="en-US" sz="1500" dirty="0"/>
          </a:p>
        </p:txBody>
      </p:sp>
      <p:sp>
        <p:nvSpPr>
          <p:cNvPr id="18" name="Text 15"/>
          <p:cNvSpPr/>
          <p:nvPr/>
        </p:nvSpPr>
        <p:spPr>
          <a:xfrm>
            <a:off x="7510939" y="7265789"/>
            <a:ext cx="6247805" cy="307181"/>
          </a:xfrm>
          <a:prstGeom prst="rect">
            <a:avLst/>
          </a:prstGeom>
          <a:noFill/>
          <a:ln/>
        </p:spPr>
        <p:txBody>
          <a:bodyPr wrap="none" lIns="0" tIns="0" rIns="0" bIns="0" rtlCol="0" anchor="t"/>
          <a:lstStyle/>
          <a:p>
            <a:pPr marL="0" indent="0">
              <a:lnSpc>
                <a:spcPts val="2400"/>
              </a:lnSpc>
              <a:buNone/>
            </a:pPr>
            <a:r>
              <a:rPr lang="en-US" sz="1500" dirty="0">
                <a:solidFill>
                  <a:srgbClr val="49495A"/>
                </a:solidFill>
                <a:latin typeface="Open Sans" pitchFamily="34" charset="0"/>
                <a:ea typeface="Open Sans" pitchFamily="34" charset="-122"/>
                <a:cs typeface="Open Sans" pitchFamily="34" charset="-120"/>
              </a:rPr>
              <a:t>Buy, sell, or hold recommendations</a:t>
            </a:r>
            <a:endParaRPr lang="en-US" sz="1500" dirty="0"/>
          </a:p>
        </p:txBody>
      </p:sp>
      <p:sp>
        <p:nvSpPr>
          <p:cNvPr id="19" name="Rectangle 18">
            <a:extLst>
              <a:ext uri="{FF2B5EF4-FFF2-40B4-BE49-F238E27FC236}">
                <a16:creationId xmlns:a16="http://schemas.microsoft.com/office/drawing/2014/main" id="{9F23AEBA-72B1-6588-2298-8A455B7A3F19}"/>
              </a:ext>
            </a:extLst>
          </p:cNvPr>
          <p:cNvSpPr/>
          <p:nvPr/>
        </p:nvSpPr>
        <p:spPr>
          <a:xfrm>
            <a:off x="12333249" y="7818476"/>
            <a:ext cx="2196790" cy="321913"/>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F573AF-952F-4A58-7D04-143D5C77AB50}"/>
            </a:ext>
          </a:extLst>
        </p:cNvPr>
        <p:cNvGrpSpPr/>
        <p:nvPr/>
      </p:nvGrpSpPr>
      <p:grpSpPr>
        <a:xfrm>
          <a:off x="0" y="0"/>
          <a:ext cx="0" cy="0"/>
          <a:chOff x="0" y="0"/>
          <a:chExt cx="0" cy="0"/>
        </a:xfrm>
      </p:grpSpPr>
      <p:sp>
        <p:nvSpPr>
          <p:cNvPr id="12" name="Rectangle 11">
            <a:extLst>
              <a:ext uri="{FF2B5EF4-FFF2-40B4-BE49-F238E27FC236}">
                <a16:creationId xmlns:a16="http://schemas.microsoft.com/office/drawing/2014/main" id="{D82B4DBA-B2FB-429E-5915-36DA7106474F}"/>
              </a:ext>
            </a:extLst>
          </p:cNvPr>
          <p:cNvSpPr/>
          <p:nvPr/>
        </p:nvSpPr>
        <p:spPr>
          <a:xfrm>
            <a:off x="12333249" y="7775852"/>
            <a:ext cx="2196790" cy="364537"/>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026" name="Picture 2" descr="Thank you for your attention sign illustration">
            <a:extLst>
              <a:ext uri="{FF2B5EF4-FFF2-40B4-BE49-F238E27FC236}">
                <a16:creationId xmlns:a16="http://schemas.microsoft.com/office/drawing/2014/main" id="{579C78AB-C246-EC41-B326-2BFFB5BA29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6741" y="836341"/>
            <a:ext cx="6259784" cy="6259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62614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62345" y="520422"/>
            <a:ext cx="7965519" cy="591383"/>
          </a:xfrm>
          <a:prstGeom prst="rect">
            <a:avLst/>
          </a:prstGeom>
          <a:noFill/>
          <a:ln/>
        </p:spPr>
        <p:txBody>
          <a:bodyPr wrap="none" lIns="0" tIns="0" rIns="0" bIns="0" rtlCol="0" anchor="t"/>
          <a:lstStyle/>
          <a:p>
            <a:pPr marL="0" indent="0">
              <a:lnSpc>
                <a:spcPts val="4650"/>
              </a:lnSpc>
              <a:buNone/>
            </a:pPr>
            <a:r>
              <a:rPr lang="en-US" sz="3700" dirty="0">
                <a:solidFill>
                  <a:srgbClr val="403CCF"/>
                </a:solidFill>
                <a:latin typeface="Libre Baskerville" pitchFamily="34" charset="0"/>
                <a:ea typeface="Libre Baskerville" pitchFamily="34" charset="-122"/>
                <a:cs typeface="Libre Baskerville" pitchFamily="34" charset="-120"/>
              </a:rPr>
              <a:t>Types of Recommender Systems</a:t>
            </a:r>
            <a:endParaRPr lang="en-US" sz="3700" dirty="0"/>
          </a:p>
        </p:txBody>
      </p:sp>
      <p:pic>
        <p:nvPicPr>
          <p:cNvPr id="3" name="Image 0" descr="preencoded.png"/>
          <p:cNvPicPr>
            <a:picLocks noChangeAspect="1"/>
          </p:cNvPicPr>
          <p:nvPr/>
        </p:nvPicPr>
        <p:blipFill>
          <a:blip r:embed="rId3"/>
          <a:stretch>
            <a:fillRect/>
          </a:stretch>
        </p:blipFill>
        <p:spPr>
          <a:xfrm>
            <a:off x="662345" y="1608534"/>
            <a:ext cx="6421993" cy="4281249"/>
          </a:xfrm>
          <a:prstGeom prst="rect">
            <a:avLst/>
          </a:prstGeom>
        </p:spPr>
      </p:pic>
      <p:sp>
        <p:nvSpPr>
          <p:cNvPr id="4" name="Text 1"/>
          <p:cNvSpPr/>
          <p:nvPr/>
        </p:nvSpPr>
        <p:spPr>
          <a:xfrm>
            <a:off x="662345" y="6102668"/>
            <a:ext cx="3449598" cy="354925"/>
          </a:xfrm>
          <a:prstGeom prst="rect">
            <a:avLst/>
          </a:prstGeom>
          <a:noFill/>
          <a:ln/>
        </p:spPr>
        <p:txBody>
          <a:bodyPr wrap="none" lIns="0" tIns="0" rIns="0" bIns="0" rtlCol="0" anchor="t"/>
          <a:lstStyle/>
          <a:p>
            <a:pPr marL="0" indent="0">
              <a:lnSpc>
                <a:spcPts val="2750"/>
              </a:lnSpc>
              <a:buNone/>
            </a:pPr>
            <a:r>
              <a:rPr lang="en-US" sz="2200" dirty="0">
                <a:solidFill>
                  <a:srgbClr val="403CCF"/>
                </a:solidFill>
                <a:latin typeface="Libre Baskerville" pitchFamily="34" charset="0"/>
                <a:ea typeface="Libre Baskerville" pitchFamily="34" charset="-122"/>
                <a:cs typeface="Libre Baskerville" pitchFamily="34" charset="-120"/>
              </a:rPr>
              <a:t>Content Based Filtering</a:t>
            </a:r>
            <a:endParaRPr lang="en-US" sz="2200" dirty="0"/>
          </a:p>
        </p:txBody>
      </p:sp>
      <p:sp>
        <p:nvSpPr>
          <p:cNvPr id="5" name="Text 2"/>
          <p:cNvSpPr/>
          <p:nvPr/>
        </p:nvSpPr>
        <p:spPr>
          <a:xfrm>
            <a:off x="662345" y="6646783"/>
            <a:ext cx="6421993" cy="1211580"/>
          </a:xfrm>
          <a:prstGeom prst="rect">
            <a:avLst/>
          </a:prstGeom>
          <a:noFill/>
          <a:ln/>
        </p:spPr>
        <p:txBody>
          <a:bodyPr wrap="square" lIns="0" tIns="0" rIns="0" bIns="0" rtlCol="0" anchor="t"/>
          <a:lstStyle/>
          <a:p>
            <a:pPr marL="0" indent="0">
              <a:lnSpc>
                <a:spcPts val="2350"/>
              </a:lnSpc>
              <a:buNone/>
            </a:pPr>
            <a:r>
              <a:rPr lang="en-US" sz="1500" dirty="0">
                <a:solidFill>
                  <a:srgbClr val="49495A"/>
                </a:solidFill>
                <a:latin typeface="Open Sans" pitchFamily="34" charset="0"/>
                <a:ea typeface="Open Sans" pitchFamily="34" charset="-122"/>
                <a:cs typeface="Open Sans" pitchFamily="34" charset="-120"/>
              </a:rPr>
              <a:t>Content-based filtering recommends items based on the characteristics (content) of items and the user’s past interactions with similar items. It focuses on finding items with similar features or attributes to those the user has previously shown interest in.</a:t>
            </a:r>
            <a:endParaRPr lang="en-US" sz="1500" dirty="0"/>
          </a:p>
        </p:txBody>
      </p:sp>
      <p:pic>
        <p:nvPicPr>
          <p:cNvPr id="6" name="Image 1" descr="preencoded.png"/>
          <p:cNvPicPr>
            <a:picLocks noChangeAspect="1"/>
          </p:cNvPicPr>
          <p:nvPr/>
        </p:nvPicPr>
        <p:blipFill>
          <a:blip r:embed="rId4"/>
          <a:stretch>
            <a:fillRect/>
          </a:stretch>
        </p:blipFill>
        <p:spPr>
          <a:xfrm>
            <a:off x="9297829" y="2342553"/>
            <a:ext cx="2933700" cy="2813209"/>
          </a:xfrm>
          <a:prstGeom prst="rect">
            <a:avLst/>
          </a:prstGeom>
        </p:spPr>
      </p:pic>
      <p:sp>
        <p:nvSpPr>
          <p:cNvPr id="7" name="Text 3"/>
          <p:cNvSpPr/>
          <p:nvPr/>
        </p:nvSpPr>
        <p:spPr>
          <a:xfrm>
            <a:off x="7618869" y="6098388"/>
            <a:ext cx="3357920" cy="354925"/>
          </a:xfrm>
          <a:prstGeom prst="rect">
            <a:avLst/>
          </a:prstGeom>
          <a:noFill/>
          <a:ln/>
        </p:spPr>
        <p:txBody>
          <a:bodyPr wrap="none" lIns="0" tIns="0" rIns="0" bIns="0" rtlCol="0" anchor="t"/>
          <a:lstStyle/>
          <a:p>
            <a:pPr marL="0" indent="0">
              <a:lnSpc>
                <a:spcPts val="2750"/>
              </a:lnSpc>
              <a:buNone/>
            </a:pPr>
            <a:r>
              <a:rPr lang="en-US" sz="2200" dirty="0">
                <a:solidFill>
                  <a:srgbClr val="403CCF"/>
                </a:solidFill>
                <a:latin typeface="Libre Baskerville" pitchFamily="34" charset="0"/>
                <a:ea typeface="Libre Baskerville" pitchFamily="34" charset="-122"/>
                <a:cs typeface="Libre Baskerville" pitchFamily="34" charset="-120"/>
              </a:rPr>
              <a:t>Collaborative Filtering </a:t>
            </a:r>
            <a:endParaRPr lang="en-US" sz="2200" dirty="0"/>
          </a:p>
        </p:txBody>
      </p:sp>
      <p:sp>
        <p:nvSpPr>
          <p:cNvPr id="8" name="Text 4"/>
          <p:cNvSpPr/>
          <p:nvPr/>
        </p:nvSpPr>
        <p:spPr>
          <a:xfrm>
            <a:off x="7546062" y="6646783"/>
            <a:ext cx="6421993" cy="908685"/>
          </a:xfrm>
          <a:prstGeom prst="rect">
            <a:avLst/>
          </a:prstGeom>
          <a:noFill/>
          <a:ln/>
        </p:spPr>
        <p:txBody>
          <a:bodyPr wrap="square" lIns="0" tIns="0" rIns="0" bIns="0" rtlCol="0" anchor="t"/>
          <a:lstStyle/>
          <a:p>
            <a:pPr marL="0" indent="0">
              <a:lnSpc>
                <a:spcPts val="2350"/>
              </a:lnSpc>
              <a:buNone/>
            </a:pPr>
            <a:r>
              <a:rPr lang="en-US" sz="1500" dirty="0">
                <a:solidFill>
                  <a:srgbClr val="49495A"/>
                </a:solidFill>
                <a:latin typeface="Open Sans" pitchFamily="34" charset="0"/>
                <a:ea typeface="Open Sans" pitchFamily="34" charset="-122"/>
                <a:cs typeface="Open Sans" pitchFamily="34" charset="-120"/>
              </a:rPr>
              <a:t>Collaborative filtering recommends items by analyzing user behavior patterns and interactions. It finds similar users or items and bases its recommendations on the preferences of other users with similar tastes.</a:t>
            </a:r>
            <a:endParaRPr lang="en-US" sz="1500" dirty="0"/>
          </a:p>
        </p:txBody>
      </p:sp>
      <p:sp>
        <p:nvSpPr>
          <p:cNvPr id="9" name="Rectangle 8">
            <a:extLst>
              <a:ext uri="{FF2B5EF4-FFF2-40B4-BE49-F238E27FC236}">
                <a16:creationId xmlns:a16="http://schemas.microsoft.com/office/drawing/2014/main" id="{0CE39126-275F-75C7-6C0C-4CEC249AD96F}"/>
              </a:ext>
            </a:extLst>
          </p:cNvPr>
          <p:cNvSpPr/>
          <p:nvPr/>
        </p:nvSpPr>
        <p:spPr>
          <a:xfrm>
            <a:off x="12333249" y="7555468"/>
            <a:ext cx="2196790" cy="584922"/>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1743"/>
          </a:xfrm>
          <a:prstGeom prst="rect">
            <a:avLst/>
          </a:prstGeom>
        </p:spPr>
      </p:pic>
      <p:sp>
        <p:nvSpPr>
          <p:cNvPr id="3" name="Text 0"/>
          <p:cNvSpPr/>
          <p:nvPr/>
        </p:nvSpPr>
        <p:spPr>
          <a:xfrm>
            <a:off x="6243161" y="594598"/>
            <a:ext cx="7459742" cy="932378"/>
          </a:xfrm>
          <a:prstGeom prst="rect">
            <a:avLst/>
          </a:prstGeom>
          <a:noFill/>
          <a:ln/>
        </p:spPr>
        <p:txBody>
          <a:bodyPr wrap="none" lIns="0" tIns="0" rIns="0" bIns="0" rtlCol="0" anchor="t"/>
          <a:lstStyle/>
          <a:p>
            <a:pPr marL="0" indent="0">
              <a:lnSpc>
                <a:spcPts val="7300"/>
              </a:lnSpc>
              <a:buNone/>
            </a:pPr>
            <a:r>
              <a:rPr lang="en-US" sz="5850" dirty="0">
                <a:solidFill>
                  <a:srgbClr val="403CCF"/>
                </a:solidFill>
                <a:latin typeface="Libre Baskerville" pitchFamily="34" charset="0"/>
                <a:ea typeface="Libre Baskerville" pitchFamily="34" charset="-122"/>
                <a:cs typeface="Libre Baskerville" pitchFamily="34" charset="-120"/>
              </a:rPr>
              <a:t>CASE STUDY:</a:t>
            </a:r>
            <a:endParaRPr lang="en-US" sz="5850" dirty="0"/>
          </a:p>
        </p:txBody>
      </p:sp>
      <p:sp>
        <p:nvSpPr>
          <p:cNvPr id="4" name="Text 1"/>
          <p:cNvSpPr/>
          <p:nvPr/>
        </p:nvSpPr>
        <p:spPr>
          <a:xfrm>
            <a:off x="6243161" y="1851303"/>
            <a:ext cx="7630477" cy="2797135"/>
          </a:xfrm>
          <a:prstGeom prst="rect">
            <a:avLst/>
          </a:prstGeom>
          <a:noFill/>
          <a:ln/>
        </p:spPr>
        <p:txBody>
          <a:bodyPr wrap="square" lIns="0" tIns="0" rIns="0" bIns="0" rtlCol="0" anchor="t"/>
          <a:lstStyle/>
          <a:p>
            <a:pPr marL="0" indent="0">
              <a:lnSpc>
                <a:spcPts val="7300"/>
              </a:lnSpc>
              <a:buNone/>
            </a:pPr>
            <a:r>
              <a:rPr lang="en-US" sz="5850" dirty="0">
                <a:solidFill>
                  <a:srgbClr val="403CCF"/>
                </a:solidFill>
                <a:latin typeface="Libre Baskerville" pitchFamily="34" charset="0"/>
                <a:ea typeface="Libre Baskerville" pitchFamily="34" charset="-122"/>
                <a:cs typeface="Libre Baskerville" pitchFamily="34" charset="-120"/>
              </a:rPr>
              <a:t>Stock Market Recommendation System</a:t>
            </a:r>
            <a:endParaRPr lang="en-US" sz="5850" dirty="0"/>
          </a:p>
        </p:txBody>
      </p:sp>
      <p:sp>
        <p:nvSpPr>
          <p:cNvPr id="5" name="Text 2"/>
          <p:cNvSpPr/>
          <p:nvPr/>
        </p:nvSpPr>
        <p:spPr>
          <a:xfrm>
            <a:off x="6243161" y="4972764"/>
            <a:ext cx="7630477" cy="2075259"/>
          </a:xfrm>
          <a:prstGeom prst="rect">
            <a:avLst/>
          </a:prstGeom>
          <a:noFill/>
          <a:ln/>
        </p:spPr>
        <p:txBody>
          <a:bodyPr wrap="square" lIns="0" tIns="0" rIns="0" bIns="0" rtlCol="0" anchor="t"/>
          <a:lstStyle/>
          <a:p>
            <a:pPr marL="0" indent="0">
              <a:lnSpc>
                <a:spcPts val="2700"/>
              </a:lnSpc>
              <a:buNone/>
            </a:pPr>
            <a:r>
              <a:rPr lang="en-US" sz="1700" dirty="0">
                <a:solidFill>
                  <a:srgbClr val="49495A"/>
                </a:solidFill>
                <a:latin typeface="Open Sans" pitchFamily="34" charset="0"/>
                <a:ea typeface="Open Sans" pitchFamily="34" charset="-122"/>
                <a:cs typeface="Open Sans" pitchFamily="34" charset="-120"/>
              </a:rPr>
              <a:t>In the world of finance, machine learning has revolutionized how we approach stock market recommendations. This case study explores two key components: Collaborative Filtering and Content-Based Filtering. These techniques are essential in providing personalized investment advice to users, helping them navigate the complex world of stock markets with greater confidence and precision.</a:t>
            </a:r>
            <a:endParaRPr lang="en-US" sz="1700" dirty="0"/>
          </a:p>
        </p:txBody>
      </p:sp>
      <p:sp>
        <p:nvSpPr>
          <p:cNvPr id="6" name="Text 3"/>
          <p:cNvSpPr/>
          <p:nvPr/>
        </p:nvSpPr>
        <p:spPr>
          <a:xfrm>
            <a:off x="6243161" y="7291268"/>
            <a:ext cx="7630477" cy="345877"/>
          </a:xfrm>
          <a:prstGeom prst="rect">
            <a:avLst/>
          </a:prstGeom>
          <a:noFill/>
          <a:ln/>
        </p:spPr>
        <p:txBody>
          <a:bodyPr wrap="none" lIns="0" tIns="0" rIns="0" bIns="0" rtlCol="0" anchor="t"/>
          <a:lstStyle/>
          <a:p>
            <a:pPr marL="0" indent="0">
              <a:lnSpc>
                <a:spcPts val="2700"/>
              </a:lnSpc>
              <a:buNone/>
            </a:pPr>
            <a:r>
              <a:rPr lang="en-US" sz="1700" dirty="0">
                <a:solidFill>
                  <a:srgbClr val="49495A"/>
                </a:solidFill>
                <a:latin typeface="Open Sans" pitchFamily="34" charset="0"/>
                <a:ea typeface="Open Sans" pitchFamily="34" charset="-122"/>
                <a:cs typeface="Open Sans" pitchFamily="34" charset="-120"/>
              </a:rPr>
              <a:t> </a:t>
            </a:r>
            <a:endParaRPr lang="en-US" sz="1700" dirty="0"/>
          </a:p>
        </p:txBody>
      </p:sp>
      <p:sp>
        <p:nvSpPr>
          <p:cNvPr id="7" name="Rectangle 6">
            <a:extLst>
              <a:ext uri="{FF2B5EF4-FFF2-40B4-BE49-F238E27FC236}">
                <a16:creationId xmlns:a16="http://schemas.microsoft.com/office/drawing/2014/main" id="{94534D98-E889-EFF6-B225-D3F3991FF598}"/>
              </a:ext>
            </a:extLst>
          </p:cNvPr>
          <p:cNvSpPr/>
          <p:nvPr/>
        </p:nvSpPr>
        <p:spPr>
          <a:xfrm>
            <a:off x="12333249" y="7292898"/>
            <a:ext cx="2196790" cy="847492"/>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1996321"/>
            <a:ext cx="12902327" cy="1543050"/>
          </a:xfrm>
          <a:prstGeom prst="rect">
            <a:avLst/>
          </a:prstGeom>
          <a:noFill/>
          <a:ln/>
        </p:spPr>
        <p:txBody>
          <a:bodyPr wrap="square" lIns="0" tIns="0" rIns="0" bIns="0" rtlCol="0" anchor="t"/>
          <a:lstStyle/>
          <a:p>
            <a:pPr marL="0" indent="0">
              <a:lnSpc>
                <a:spcPts val="6050"/>
              </a:lnSpc>
              <a:buNone/>
            </a:pPr>
            <a:r>
              <a:rPr lang="en-US" sz="4850" dirty="0">
                <a:solidFill>
                  <a:srgbClr val="403CCF"/>
                </a:solidFill>
                <a:latin typeface="Libre Baskerville" pitchFamily="34" charset="0"/>
                <a:ea typeface="Libre Baskerville" pitchFamily="34" charset="-122"/>
                <a:cs typeface="Libre Baskerville" pitchFamily="34" charset="-120"/>
              </a:rPr>
              <a:t>Comparing Betterment and Personalized Stock Investment Advisor</a:t>
            </a:r>
            <a:endParaRPr lang="en-US" sz="4850" dirty="0"/>
          </a:p>
        </p:txBody>
      </p:sp>
      <p:sp>
        <p:nvSpPr>
          <p:cNvPr id="3" name="Text 1"/>
          <p:cNvSpPr/>
          <p:nvPr/>
        </p:nvSpPr>
        <p:spPr>
          <a:xfrm>
            <a:off x="864037" y="4156472"/>
            <a:ext cx="3086100" cy="385763"/>
          </a:xfrm>
          <a:prstGeom prst="rect">
            <a:avLst/>
          </a:prstGeom>
          <a:noFill/>
          <a:ln/>
        </p:spPr>
        <p:txBody>
          <a:bodyPr wrap="none" lIns="0" tIns="0" rIns="0" bIns="0" rtlCol="0" anchor="t"/>
          <a:lstStyle/>
          <a:p>
            <a:pPr marL="0" indent="0">
              <a:lnSpc>
                <a:spcPts val="3000"/>
              </a:lnSpc>
              <a:buNone/>
            </a:pPr>
            <a:r>
              <a:rPr lang="en-US" sz="2400" dirty="0">
                <a:solidFill>
                  <a:srgbClr val="403CCF"/>
                </a:solidFill>
                <a:latin typeface="Libre Baskerville" pitchFamily="34" charset="0"/>
                <a:ea typeface="Libre Baskerville" pitchFamily="34" charset="-122"/>
                <a:cs typeface="Libre Baskerville" pitchFamily="34" charset="-120"/>
              </a:rPr>
              <a:t>Betterment</a:t>
            </a:r>
            <a:endParaRPr lang="en-US" sz="2400" dirty="0"/>
          </a:p>
        </p:txBody>
      </p:sp>
      <p:sp>
        <p:nvSpPr>
          <p:cNvPr id="4" name="Text 2"/>
          <p:cNvSpPr/>
          <p:nvPr/>
        </p:nvSpPr>
        <p:spPr>
          <a:xfrm>
            <a:off x="864037" y="4789051"/>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Comprehensive portfolio management</a:t>
            </a:r>
            <a:endParaRPr lang="en-US" sz="1900" dirty="0"/>
          </a:p>
        </p:txBody>
      </p:sp>
      <p:sp>
        <p:nvSpPr>
          <p:cNvPr id="5" name="Text 3"/>
          <p:cNvSpPr/>
          <p:nvPr/>
        </p:nvSpPr>
        <p:spPr>
          <a:xfrm>
            <a:off x="864037" y="5270421"/>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Focuses on portfolio diversification.</a:t>
            </a:r>
            <a:endParaRPr lang="en-US" sz="1900" dirty="0"/>
          </a:p>
        </p:txBody>
      </p:sp>
      <p:sp>
        <p:nvSpPr>
          <p:cNvPr id="6" name="Text 4"/>
          <p:cNvSpPr/>
          <p:nvPr/>
        </p:nvSpPr>
        <p:spPr>
          <a:xfrm>
            <a:off x="864037" y="5751790"/>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Long-term financial planning</a:t>
            </a:r>
            <a:endParaRPr lang="en-US" sz="1900" dirty="0"/>
          </a:p>
        </p:txBody>
      </p:sp>
      <p:sp>
        <p:nvSpPr>
          <p:cNvPr id="7" name="Text 5"/>
          <p:cNvSpPr/>
          <p:nvPr/>
        </p:nvSpPr>
        <p:spPr>
          <a:xfrm>
            <a:off x="7623929" y="4156472"/>
            <a:ext cx="4269343" cy="385763"/>
          </a:xfrm>
          <a:prstGeom prst="rect">
            <a:avLst/>
          </a:prstGeom>
          <a:noFill/>
          <a:ln/>
        </p:spPr>
        <p:txBody>
          <a:bodyPr wrap="none" lIns="0" tIns="0" rIns="0" bIns="0" rtlCol="0" anchor="t"/>
          <a:lstStyle/>
          <a:p>
            <a:pPr marL="0" indent="0">
              <a:lnSpc>
                <a:spcPts val="3000"/>
              </a:lnSpc>
              <a:buNone/>
            </a:pPr>
            <a:r>
              <a:rPr lang="en-US" sz="2400" dirty="0">
                <a:solidFill>
                  <a:srgbClr val="403CCF"/>
                </a:solidFill>
                <a:latin typeface="Libre Baskerville" pitchFamily="34" charset="0"/>
                <a:ea typeface="Libre Baskerville" pitchFamily="34" charset="-122"/>
                <a:cs typeface="Libre Baskerville" pitchFamily="34" charset="-120"/>
              </a:rPr>
              <a:t>Personalized Stock Advisor</a:t>
            </a:r>
            <a:endParaRPr lang="en-US" sz="2400" dirty="0"/>
          </a:p>
        </p:txBody>
      </p:sp>
      <p:sp>
        <p:nvSpPr>
          <p:cNvPr id="8" name="Text 6"/>
          <p:cNvSpPr/>
          <p:nvPr/>
        </p:nvSpPr>
        <p:spPr>
          <a:xfrm>
            <a:off x="7623929" y="4789051"/>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Individual stock recommendations</a:t>
            </a:r>
            <a:endParaRPr lang="en-US" sz="1900" dirty="0"/>
          </a:p>
        </p:txBody>
      </p:sp>
      <p:sp>
        <p:nvSpPr>
          <p:cNvPr id="9" name="Text 7"/>
          <p:cNvSpPr/>
          <p:nvPr/>
        </p:nvSpPr>
        <p:spPr>
          <a:xfrm>
            <a:off x="7623929" y="5270421"/>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Assists with specific stock decisions</a:t>
            </a:r>
            <a:endParaRPr lang="en-US" sz="1900" dirty="0"/>
          </a:p>
        </p:txBody>
      </p:sp>
      <p:sp>
        <p:nvSpPr>
          <p:cNvPr id="10" name="Text 8"/>
          <p:cNvSpPr/>
          <p:nvPr/>
        </p:nvSpPr>
        <p:spPr>
          <a:xfrm>
            <a:off x="7623929" y="5751790"/>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Ideal for active stock investors</a:t>
            </a:r>
            <a:endParaRPr lang="en-US" sz="1900" dirty="0"/>
          </a:p>
        </p:txBody>
      </p:sp>
      <p:sp>
        <p:nvSpPr>
          <p:cNvPr id="11" name="Rectangle 10">
            <a:extLst>
              <a:ext uri="{FF2B5EF4-FFF2-40B4-BE49-F238E27FC236}">
                <a16:creationId xmlns:a16="http://schemas.microsoft.com/office/drawing/2014/main" id="{45E1D802-254E-1AD9-944E-3BBF276FCE4F}"/>
              </a:ext>
            </a:extLst>
          </p:cNvPr>
          <p:cNvSpPr/>
          <p:nvPr/>
        </p:nvSpPr>
        <p:spPr>
          <a:xfrm>
            <a:off x="12333249" y="7292898"/>
            <a:ext cx="2196790" cy="847492"/>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47462" y="509707"/>
            <a:ext cx="5343049" cy="578168"/>
          </a:xfrm>
          <a:prstGeom prst="rect">
            <a:avLst/>
          </a:prstGeom>
          <a:noFill/>
          <a:ln/>
        </p:spPr>
        <p:txBody>
          <a:bodyPr wrap="none" lIns="0" tIns="0" rIns="0" bIns="0" rtlCol="0" anchor="t"/>
          <a:lstStyle/>
          <a:p>
            <a:pPr marL="0" indent="0">
              <a:lnSpc>
                <a:spcPts val="4550"/>
              </a:lnSpc>
              <a:buNone/>
            </a:pPr>
            <a:r>
              <a:rPr lang="en-US" sz="3600" dirty="0">
                <a:solidFill>
                  <a:srgbClr val="403CCF"/>
                </a:solidFill>
                <a:latin typeface="Libre Baskerville" pitchFamily="34" charset="0"/>
                <a:ea typeface="Libre Baskerville" pitchFamily="34" charset="-122"/>
                <a:cs typeface="Libre Baskerville" pitchFamily="34" charset="-120"/>
              </a:rPr>
              <a:t>Collaborative Filtering</a:t>
            </a:r>
            <a:endParaRPr lang="en-US" sz="3600" dirty="0"/>
          </a:p>
        </p:txBody>
      </p:sp>
      <p:sp>
        <p:nvSpPr>
          <p:cNvPr id="3" name="Text 1"/>
          <p:cNvSpPr/>
          <p:nvPr/>
        </p:nvSpPr>
        <p:spPr>
          <a:xfrm>
            <a:off x="647462" y="1457801"/>
            <a:ext cx="13335476" cy="887968"/>
          </a:xfrm>
          <a:prstGeom prst="rect">
            <a:avLst/>
          </a:prstGeom>
          <a:noFill/>
          <a:ln/>
        </p:spPr>
        <p:txBody>
          <a:bodyPr wrap="square" lIns="0" tIns="0" rIns="0" bIns="0" rtlCol="0" anchor="t"/>
          <a:lstStyle/>
          <a:p>
            <a:r>
              <a:rPr lang="en-US"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Collaborative Filtering</a:t>
            </a:r>
          </a:p>
          <a:p>
            <a:pPr>
              <a:buFont typeface="+mj-lt"/>
              <a:buAutoNum type="arabicPeriod"/>
            </a:pPr>
            <a:r>
              <a:rPr lang="en-US" dirty="0">
                <a:latin typeface="Open Sans" panose="020B0606030504020204" pitchFamily="34" charset="0"/>
                <a:ea typeface="Open Sans" panose="020B0606030504020204" pitchFamily="34" charset="0"/>
                <a:cs typeface="Open Sans" panose="020B0606030504020204" pitchFamily="34" charset="0"/>
              </a:rPr>
              <a:t>Utilizes shared user behavior to suggest stocks.</a:t>
            </a:r>
          </a:p>
          <a:p>
            <a:pPr>
              <a:buFont typeface="+mj-lt"/>
              <a:buAutoNum type="arabicPeriod"/>
            </a:pPr>
            <a:r>
              <a:rPr lang="en-US" dirty="0">
                <a:latin typeface="Open Sans" panose="020B0606030504020204" pitchFamily="34" charset="0"/>
                <a:ea typeface="Open Sans" panose="020B0606030504020204" pitchFamily="34" charset="0"/>
                <a:cs typeface="Open Sans" panose="020B0606030504020204" pitchFamily="34" charset="0"/>
              </a:rPr>
              <a:t>Assumes that users with similar investment patterns will like similar stocks.</a:t>
            </a:r>
          </a:p>
          <a:p>
            <a:pPr>
              <a:buFont typeface="+mj-lt"/>
              <a:buAutoNum type="arabicPeriod"/>
            </a:pPr>
            <a:r>
              <a:rPr lang="en-US" dirty="0">
                <a:latin typeface="Open Sans" panose="020B0606030504020204" pitchFamily="34" charset="0"/>
                <a:ea typeface="Open Sans" panose="020B0606030504020204" pitchFamily="34" charset="0"/>
                <a:cs typeface="Open Sans" panose="020B0606030504020204" pitchFamily="34" charset="0"/>
              </a:rPr>
              <a:t>Includes two types:</a:t>
            </a:r>
          </a:p>
          <a:p>
            <a:pPr marL="742950" lvl="1" indent="-285750">
              <a:buFont typeface="Arial" panose="020B0604020202020204" pitchFamily="34" charset="0"/>
              <a:buChar char="•"/>
            </a:pPr>
            <a:r>
              <a:rPr lang="en-US"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User-based</a:t>
            </a:r>
            <a:r>
              <a:rPr lang="en-US" dirty="0">
                <a:latin typeface="Open Sans" panose="020B0606030504020204" pitchFamily="34" charset="0"/>
                <a:ea typeface="Open Sans" panose="020B0606030504020204" pitchFamily="34" charset="0"/>
                <a:cs typeface="Open Sans" panose="020B0606030504020204" pitchFamily="34" charset="0"/>
              </a:rPr>
              <a:t>, recommending stocks liked by similar users.</a:t>
            </a:r>
          </a:p>
          <a:p>
            <a:pPr marL="742950" lvl="1" indent="-285750">
              <a:buFont typeface="Arial" panose="020B0604020202020204" pitchFamily="34" charset="0"/>
              <a:buChar char="•"/>
            </a:pPr>
            <a:r>
              <a:rPr lang="en-US" b="1" dirty="0">
                <a:solidFill>
                  <a:schemeClr val="tx1">
                    <a:lumMod val="75000"/>
                    <a:lumOff val="25000"/>
                  </a:schemeClr>
                </a:solidFill>
                <a:latin typeface="Open Sans" panose="020B0606030504020204" pitchFamily="34" charset="0"/>
                <a:ea typeface="Open Sans" panose="020B0606030504020204" pitchFamily="34" charset="0"/>
                <a:cs typeface="Open Sans" panose="020B0606030504020204" pitchFamily="34" charset="0"/>
              </a:rPr>
              <a:t>Item-based</a:t>
            </a:r>
            <a:r>
              <a:rPr lang="en-US" dirty="0">
                <a:latin typeface="Open Sans" panose="020B0606030504020204" pitchFamily="34" charset="0"/>
                <a:ea typeface="Open Sans" panose="020B0606030504020204" pitchFamily="34" charset="0"/>
                <a:cs typeface="Open Sans" panose="020B0606030504020204" pitchFamily="34" charset="0"/>
              </a:rPr>
              <a:t>, recommending stocks similar to those in the user’s portfolio</a:t>
            </a:r>
          </a:p>
          <a:p>
            <a:pPr marL="0" indent="0">
              <a:lnSpc>
                <a:spcPts val="3100"/>
              </a:lnSpc>
              <a:buNone/>
            </a:pPr>
            <a:endParaRPr lang="en-US" sz="1600"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Shape 3"/>
          <p:cNvSpPr/>
          <p:nvPr/>
        </p:nvSpPr>
        <p:spPr>
          <a:xfrm>
            <a:off x="7303770" y="3649980"/>
            <a:ext cx="22860" cy="4069913"/>
          </a:xfrm>
          <a:prstGeom prst="roundRect">
            <a:avLst>
              <a:gd name="adj" fmla="val 121402"/>
            </a:avLst>
          </a:prstGeom>
          <a:solidFill>
            <a:srgbClr val="D0CED9"/>
          </a:solidFill>
          <a:ln/>
        </p:spPr>
      </p:sp>
      <p:sp>
        <p:nvSpPr>
          <p:cNvPr id="6" name="Shape 4"/>
          <p:cNvSpPr/>
          <p:nvPr/>
        </p:nvSpPr>
        <p:spPr>
          <a:xfrm>
            <a:off x="6482477" y="4054793"/>
            <a:ext cx="647462" cy="22860"/>
          </a:xfrm>
          <a:prstGeom prst="roundRect">
            <a:avLst>
              <a:gd name="adj" fmla="val 121402"/>
            </a:avLst>
          </a:prstGeom>
          <a:solidFill>
            <a:srgbClr val="D0CED9"/>
          </a:solidFill>
          <a:ln/>
        </p:spPr>
      </p:sp>
      <p:sp>
        <p:nvSpPr>
          <p:cNvPr id="7" name="Shape 5"/>
          <p:cNvSpPr/>
          <p:nvPr/>
        </p:nvSpPr>
        <p:spPr>
          <a:xfrm>
            <a:off x="7107079" y="3858101"/>
            <a:ext cx="416243" cy="416243"/>
          </a:xfrm>
          <a:prstGeom prst="roundRect">
            <a:avLst>
              <a:gd name="adj" fmla="val 6667"/>
            </a:avLst>
          </a:prstGeom>
          <a:solidFill>
            <a:srgbClr val="EAE8F3"/>
          </a:solidFill>
          <a:ln/>
        </p:spPr>
      </p:sp>
      <p:sp>
        <p:nvSpPr>
          <p:cNvPr id="8" name="Text 6"/>
          <p:cNvSpPr/>
          <p:nvPr/>
        </p:nvSpPr>
        <p:spPr>
          <a:xfrm>
            <a:off x="7253287" y="3927396"/>
            <a:ext cx="123825" cy="277535"/>
          </a:xfrm>
          <a:prstGeom prst="rect">
            <a:avLst/>
          </a:prstGeom>
          <a:noFill/>
          <a:ln/>
        </p:spPr>
        <p:txBody>
          <a:bodyPr wrap="none" lIns="0" tIns="0" rIns="0" bIns="0" rtlCol="0" anchor="t"/>
          <a:lstStyle/>
          <a:p>
            <a:pPr marL="0" indent="0" algn="ctr">
              <a:lnSpc>
                <a:spcPts val="2150"/>
              </a:lnSpc>
              <a:buNone/>
            </a:pPr>
            <a:r>
              <a:rPr lang="en-US" sz="2150" dirty="0">
                <a:solidFill>
                  <a:srgbClr val="49495A"/>
                </a:solidFill>
                <a:latin typeface="Libre Baskerville" pitchFamily="34" charset="0"/>
                <a:ea typeface="Libre Baskerville" pitchFamily="34" charset="-122"/>
                <a:cs typeface="Libre Baskerville" pitchFamily="34" charset="-120"/>
              </a:rPr>
              <a:t>1</a:t>
            </a:r>
            <a:endParaRPr lang="en-US" sz="2150" dirty="0"/>
          </a:p>
        </p:txBody>
      </p:sp>
      <p:sp>
        <p:nvSpPr>
          <p:cNvPr id="9" name="Text 7"/>
          <p:cNvSpPr/>
          <p:nvPr/>
        </p:nvSpPr>
        <p:spPr>
          <a:xfrm>
            <a:off x="3985022" y="3834884"/>
            <a:ext cx="2312670" cy="288965"/>
          </a:xfrm>
          <a:prstGeom prst="rect">
            <a:avLst/>
          </a:prstGeom>
          <a:noFill/>
          <a:ln/>
        </p:spPr>
        <p:txBody>
          <a:bodyPr wrap="none" lIns="0" tIns="0" rIns="0" bIns="0" rtlCol="0" anchor="t"/>
          <a:lstStyle/>
          <a:p>
            <a:pPr marL="0" indent="0" algn="r">
              <a:lnSpc>
                <a:spcPts val="2250"/>
              </a:lnSpc>
              <a:buNone/>
            </a:pPr>
            <a:r>
              <a:rPr lang="en-US" dirty="0">
                <a:solidFill>
                  <a:srgbClr val="49495A"/>
                </a:solidFill>
                <a:latin typeface="Libre Baskerville" pitchFamily="34" charset="0"/>
                <a:ea typeface="Libre Baskerville" pitchFamily="34" charset="-122"/>
                <a:cs typeface="Libre Baskerville" pitchFamily="34" charset="-120"/>
              </a:rPr>
              <a:t>Data Collection</a:t>
            </a:r>
            <a:endParaRPr lang="en-US" dirty="0"/>
          </a:p>
        </p:txBody>
      </p:sp>
      <p:sp>
        <p:nvSpPr>
          <p:cNvPr id="10" name="Text 8"/>
          <p:cNvSpPr/>
          <p:nvPr/>
        </p:nvSpPr>
        <p:spPr>
          <a:xfrm>
            <a:off x="647462" y="4234815"/>
            <a:ext cx="5650230" cy="295989"/>
          </a:xfrm>
          <a:prstGeom prst="rect">
            <a:avLst/>
          </a:prstGeom>
          <a:noFill/>
          <a:ln/>
        </p:spPr>
        <p:txBody>
          <a:bodyPr wrap="none" lIns="0" tIns="0" rIns="0" bIns="0" rtlCol="0" anchor="t"/>
          <a:lstStyle/>
          <a:p>
            <a:pPr marL="0" indent="0" algn="r">
              <a:lnSpc>
                <a:spcPts val="2300"/>
              </a:lnSpc>
              <a:buNone/>
            </a:pPr>
            <a:r>
              <a:rPr lang="en-US" sz="1600" dirty="0">
                <a:solidFill>
                  <a:srgbClr val="49495A"/>
                </a:solidFill>
                <a:latin typeface="Open Sans" pitchFamily="34" charset="0"/>
                <a:ea typeface="Open Sans" pitchFamily="34" charset="-122"/>
                <a:cs typeface="Open Sans" pitchFamily="34" charset="-120"/>
              </a:rPr>
              <a:t>Gather user behavior data on stock interactions</a:t>
            </a:r>
            <a:endParaRPr lang="en-US" sz="1600" dirty="0"/>
          </a:p>
        </p:txBody>
      </p:sp>
      <p:sp>
        <p:nvSpPr>
          <p:cNvPr id="11" name="Shape 9"/>
          <p:cNvSpPr/>
          <p:nvPr/>
        </p:nvSpPr>
        <p:spPr>
          <a:xfrm>
            <a:off x="7500461" y="4979670"/>
            <a:ext cx="647462" cy="22860"/>
          </a:xfrm>
          <a:prstGeom prst="roundRect">
            <a:avLst>
              <a:gd name="adj" fmla="val 121402"/>
            </a:avLst>
          </a:prstGeom>
          <a:solidFill>
            <a:srgbClr val="D0CED9"/>
          </a:solidFill>
          <a:ln/>
        </p:spPr>
      </p:sp>
      <p:sp>
        <p:nvSpPr>
          <p:cNvPr id="12" name="Shape 10"/>
          <p:cNvSpPr/>
          <p:nvPr/>
        </p:nvSpPr>
        <p:spPr>
          <a:xfrm>
            <a:off x="7107079" y="4782979"/>
            <a:ext cx="416243" cy="416243"/>
          </a:xfrm>
          <a:prstGeom prst="roundRect">
            <a:avLst>
              <a:gd name="adj" fmla="val 6667"/>
            </a:avLst>
          </a:prstGeom>
          <a:solidFill>
            <a:srgbClr val="EAE8F3"/>
          </a:solidFill>
          <a:ln/>
        </p:spPr>
      </p:sp>
      <p:sp>
        <p:nvSpPr>
          <p:cNvPr id="13" name="Text 11"/>
          <p:cNvSpPr/>
          <p:nvPr/>
        </p:nvSpPr>
        <p:spPr>
          <a:xfrm>
            <a:off x="7229713" y="4852273"/>
            <a:ext cx="170974" cy="277535"/>
          </a:xfrm>
          <a:prstGeom prst="rect">
            <a:avLst/>
          </a:prstGeom>
          <a:noFill/>
          <a:ln/>
        </p:spPr>
        <p:txBody>
          <a:bodyPr wrap="none" lIns="0" tIns="0" rIns="0" bIns="0" rtlCol="0" anchor="t"/>
          <a:lstStyle/>
          <a:p>
            <a:pPr marL="0" indent="0" algn="ctr">
              <a:lnSpc>
                <a:spcPts val="2150"/>
              </a:lnSpc>
              <a:buNone/>
            </a:pPr>
            <a:r>
              <a:rPr lang="en-US" sz="2150" dirty="0">
                <a:solidFill>
                  <a:srgbClr val="49495A"/>
                </a:solidFill>
                <a:latin typeface="Libre Baskerville" pitchFamily="34" charset="0"/>
                <a:ea typeface="Libre Baskerville" pitchFamily="34" charset="-122"/>
                <a:cs typeface="Libre Baskerville" pitchFamily="34" charset="-120"/>
              </a:rPr>
              <a:t>2</a:t>
            </a:r>
            <a:endParaRPr lang="en-US" sz="2150" dirty="0"/>
          </a:p>
        </p:txBody>
      </p:sp>
      <p:sp>
        <p:nvSpPr>
          <p:cNvPr id="14" name="Text 12"/>
          <p:cNvSpPr/>
          <p:nvPr/>
        </p:nvSpPr>
        <p:spPr>
          <a:xfrm>
            <a:off x="8332708" y="4759762"/>
            <a:ext cx="2415183" cy="288965"/>
          </a:xfrm>
          <a:prstGeom prst="rect">
            <a:avLst/>
          </a:prstGeom>
          <a:noFill/>
          <a:ln/>
        </p:spPr>
        <p:txBody>
          <a:bodyPr wrap="none" lIns="0" tIns="0" rIns="0" bIns="0" rtlCol="0" anchor="t"/>
          <a:lstStyle/>
          <a:p>
            <a:pPr marL="0" indent="0" algn="l">
              <a:lnSpc>
                <a:spcPts val="2250"/>
              </a:lnSpc>
              <a:buNone/>
            </a:pPr>
            <a:r>
              <a:rPr lang="en-US" sz="1800" dirty="0">
                <a:solidFill>
                  <a:srgbClr val="49495A"/>
                </a:solidFill>
                <a:latin typeface="Libre Baskerville" pitchFamily="34" charset="0"/>
                <a:ea typeface="Libre Baskerville" pitchFamily="34" charset="-122"/>
                <a:cs typeface="Libre Baskerville" pitchFamily="34" charset="-120"/>
              </a:rPr>
              <a:t>Matrix Construction</a:t>
            </a:r>
            <a:endParaRPr lang="en-US" sz="1800" dirty="0"/>
          </a:p>
        </p:txBody>
      </p:sp>
      <p:sp>
        <p:nvSpPr>
          <p:cNvPr id="15" name="Text 13"/>
          <p:cNvSpPr/>
          <p:nvPr/>
        </p:nvSpPr>
        <p:spPr>
          <a:xfrm>
            <a:off x="8332708" y="5159693"/>
            <a:ext cx="5650230" cy="295989"/>
          </a:xfrm>
          <a:prstGeom prst="rect">
            <a:avLst/>
          </a:prstGeom>
          <a:noFill/>
          <a:ln/>
        </p:spPr>
        <p:txBody>
          <a:bodyPr wrap="none" lIns="0" tIns="0" rIns="0" bIns="0" rtlCol="0" anchor="t"/>
          <a:lstStyle/>
          <a:p>
            <a:pPr marL="0" indent="0" algn="l">
              <a:lnSpc>
                <a:spcPts val="2300"/>
              </a:lnSpc>
              <a:buNone/>
            </a:pPr>
            <a:r>
              <a:rPr lang="en-US" sz="1600" dirty="0">
                <a:solidFill>
                  <a:srgbClr val="49495A"/>
                </a:solidFill>
                <a:latin typeface="Open Sans" pitchFamily="34" charset="0"/>
                <a:ea typeface="Open Sans" pitchFamily="34" charset="-122"/>
                <a:cs typeface="Open Sans" pitchFamily="34" charset="-120"/>
              </a:rPr>
              <a:t>Build user-stock interaction matrix</a:t>
            </a:r>
            <a:endParaRPr lang="en-US" sz="1600" dirty="0"/>
          </a:p>
        </p:txBody>
      </p:sp>
      <p:sp>
        <p:nvSpPr>
          <p:cNvPr id="16" name="Shape 14"/>
          <p:cNvSpPr/>
          <p:nvPr/>
        </p:nvSpPr>
        <p:spPr>
          <a:xfrm>
            <a:off x="6482477" y="5812155"/>
            <a:ext cx="647462" cy="22860"/>
          </a:xfrm>
          <a:prstGeom prst="roundRect">
            <a:avLst>
              <a:gd name="adj" fmla="val 121402"/>
            </a:avLst>
          </a:prstGeom>
          <a:solidFill>
            <a:srgbClr val="D0CED9"/>
          </a:solidFill>
          <a:ln/>
        </p:spPr>
      </p:sp>
      <p:sp>
        <p:nvSpPr>
          <p:cNvPr id="17" name="Shape 15"/>
          <p:cNvSpPr/>
          <p:nvPr/>
        </p:nvSpPr>
        <p:spPr>
          <a:xfrm>
            <a:off x="7107079" y="5615464"/>
            <a:ext cx="416243" cy="416243"/>
          </a:xfrm>
          <a:prstGeom prst="roundRect">
            <a:avLst>
              <a:gd name="adj" fmla="val 6667"/>
            </a:avLst>
          </a:prstGeom>
          <a:solidFill>
            <a:srgbClr val="EAE8F3"/>
          </a:solidFill>
          <a:ln/>
        </p:spPr>
      </p:sp>
      <p:sp>
        <p:nvSpPr>
          <p:cNvPr id="18" name="Text 16"/>
          <p:cNvSpPr/>
          <p:nvPr/>
        </p:nvSpPr>
        <p:spPr>
          <a:xfrm>
            <a:off x="7229713" y="5684758"/>
            <a:ext cx="170974" cy="277535"/>
          </a:xfrm>
          <a:prstGeom prst="rect">
            <a:avLst/>
          </a:prstGeom>
          <a:noFill/>
          <a:ln/>
        </p:spPr>
        <p:txBody>
          <a:bodyPr wrap="none" lIns="0" tIns="0" rIns="0" bIns="0" rtlCol="0" anchor="t"/>
          <a:lstStyle/>
          <a:p>
            <a:pPr marL="0" indent="0" algn="ctr">
              <a:lnSpc>
                <a:spcPts val="2150"/>
              </a:lnSpc>
              <a:buNone/>
            </a:pPr>
            <a:r>
              <a:rPr lang="en-US" sz="2150" dirty="0">
                <a:solidFill>
                  <a:srgbClr val="49495A"/>
                </a:solidFill>
                <a:latin typeface="Libre Baskerville" pitchFamily="34" charset="0"/>
                <a:ea typeface="Libre Baskerville" pitchFamily="34" charset="-122"/>
                <a:cs typeface="Libre Baskerville" pitchFamily="34" charset="-120"/>
              </a:rPr>
              <a:t>3</a:t>
            </a:r>
            <a:endParaRPr lang="en-US" sz="2150" dirty="0"/>
          </a:p>
        </p:txBody>
      </p:sp>
      <p:sp>
        <p:nvSpPr>
          <p:cNvPr id="19" name="Text 17"/>
          <p:cNvSpPr/>
          <p:nvPr/>
        </p:nvSpPr>
        <p:spPr>
          <a:xfrm>
            <a:off x="3466862" y="5592247"/>
            <a:ext cx="2830830" cy="288965"/>
          </a:xfrm>
          <a:prstGeom prst="rect">
            <a:avLst/>
          </a:prstGeom>
          <a:noFill/>
          <a:ln/>
        </p:spPr>
        <p:txBody>
          <a:bodyPr wrap="none" lIns="0" tIns="0" rIns="0" bIns="0" rtlCol="0" anchor="t"/>
          <a:lstStyle/>
          <a:p>
            <a:pPr marL="0" indent="0" algn="r">
              <a:lnSpc>
                <a:spcPts val="2250"/>
              </a:lnSpc>
              <a:buNone/>
            </a:pPr>
            <a:r>
              <a:rPr lang="en-US" sz="1800" dirty="0">
                <a:solidFill>
                  <a:srgbClr val="49495A"/>
                </a:solidFill>
                <a:latin typeface="Libre Baskerville" pitchFamily="34" charset="0"/>
                <a:ea typeface="Libre Baskerville" pitchFamily="34" charset="-122"/>
                <a:cs typeface="Libre Baskerville" pitchFamily="34" charset="-120"/>
              </a:rPr>
              <a:t>Similarity Computation</a:t>
            </a:r>
            <a:endParaRPr lang="en-US" sz="1800" dirty="0"/>
          </a:p>
        </p:txBody>
      </p:sp>
      <p:sp>
        <p:nvSpPr>
          <p:cNvPr id="20" name="Text 18"/>
          <p:cNvSpPr/>
          <p:nvPr/>
        </p:nvSpPr>
        <p:spPr>
          <a:xfrm>
            <a:off x="647462" y="5992178"/>
            <a:ext cx="5650230" cy="295989"/>
          </a:xfrm>
          <a:prstGeom prst="rect">
            <a:avLst/>
          </a:prstGeom>
          <a:noFill/>
          <a:ln/>
        </p:spPr>
        <p:txBody>
          <a:bodyPr wrap="none" lIns="0" tIns="0" rIns="0" bIns="0" rtlCol="0" anchor="t"/>
          <a:lstStyle/>
          <a:p>
            <a:pPr marL="0" indent="0" algn="r">
              <a:lnSpc>
                <a:spcPts val="2300"/>
              </a:lnSpc>
              <a:buNone/>
            </a:pPr>
            <a:r>
              <a:rPr lang="en-US" sz="1600" dirty="0">
                <a:solidFill>
                  <a:srgbClr val="49495A"/>
                </a:solidFill>
                <a:latin typeface="Open Sans" pitchFamily="34" charset="0"/>
                <a:ea typeface="Open Sans" pitchFamily="34" charset="-122"/>
                <a:cs typeface="Open Sans" pitchFamily="34" charset="-120"/>
              </a:rPr>
              <a:t>Calculate user or stock similarities</a:t>
            </a:r>
            <a:endParaRPr lang="en-US" sz="1600" dirty="0"/>
          </a:p>
        </p:txBody>
      </p:sp>
      <p:sp>
        <p:nvSpPr>
          <p:cNvPr id="21" name="Shape 19"/>
          <p:cNvSpPr/>
          <p:nvPr/>
        </p:nvSpPr>
        <p:spPr>
          <a:xfrm>
            <a:off x="7500461" y="6644640"/>
            <a:ext cx="647462" cy="22860"/>
          </a:xfrm>
          <a:prstGeom prst="roundRect">
            <a:avLst>
              <a:gd name="adj" fmla="val 121402"/>
            </a:avLst>
          </a:prstGeom>
          <a:solidFill>
            <a:srgbClr val="D0CED9"/>
          </a:solidFill>
          <a:ln/>
        </p:spPr>
      </p:sp>
      <p:sp>
        <p:nvSpPr>
          <p:cNvPr id="22" name="Shape 20"/>
          <p:cNvSpPr/>
          <p:nvPr/>
        </p:nvSpPr>
        <p:spPr>
          <a:xfrm>
            <a:off x="7107079" y="6447949"/>
            <a:ext cx="416243" cy="416243"/>
          </a:xfrm>
          <a:prstGeom prst="roundRect">
            <a:avLst>
              <a:gd name="adj" fmla="val 6667"/>
            </a:avLst>
          </a:prstGeom>
          <a:solidFill>
            <a:srgbClr val="EAE8F3"/>
          </a:solidFill>
          <a:ln/>
        </p:spPr>
      </p:sp>
      <p:sp>
        <p:nvSpPr>
          <p:cNvPr id="23" name="Text 21"/>
          <p:cNvSpPr/>
          <p:nvPr/>
        </p:nvSpPr>
        <p:spPr>
          <a:xfrm>
            <a:off x="7233999" y="6517243"/>
            <a:ext cx="162401" cy="277535"/>
          </a:xfrm>
          <a:prstGeom prst="rect">
            <a:avLst/>
          </a:prstGeom>
          <a:noFill/>
          <a:ln/>
        </p:spPr>
        <p:txBody>
          <a:bodyPr wrap="none" lIns="0" tIns="0" rIns="0" bIns="0" rtlCol="0" anchor="t"/>
          <a:lstStyle/>
          <a:p>
            <a:pPr marL="0" indent="0" algn="ctr">
              <a:lnSpc>
                <a:spcPts val="2150"/>
              </a:lnSpc>
              <a:buNone/>
            </a:pPr>
            <a:r>
              <a:rPr lang="en-US" sz="2150" dirty="0">
                <a:solidFill>
                  <a:srgbClr val="49495A"/>
                </a:solidFill>
                <a:latin typeface="Libre Baskerville" pitchFamily="34" charset="0"/>
                <a:ea typeface="Libre Baskerville" pitchFamily="34" charset="-122"/>
                <a:cs typeface="Libre Baskerville" pitchFamily="34" charset="-120"/>
              </a:rPr>
              <a:t>4</a:t>
            </a:r>
            <a:endParaRPr lang="en-US" sz="2150" dirty="0"/>
          </a:p>
        </p:txBody>
      </p:sp>
      <p:sp>
        <p:nvSpPr>
          <p:cNvPr id="24" name="Text 22"/>
          <p:cNvSpPr/>
          <p:nvPr/>
        </p:nvSpPr>
        <p:spPr>
          <a:xfrm>
            <a:off x="8332708" y="6424732"/>
            <a:ext cx="2312670" cy="288965"/>
          </a:xfrm>
          <a:prstGeom prst="rect">
            <a:avLst/>
          </a:prstGeom>
          <a:noFill/>
          <a:ln/>
        </p:spPr>
        <p:txBody>
          <a:bodyPr wrap="none" lIns="0" tIns="0" rIns="0" bIns="0" rtlCol="0" anchor="t"/>
          <a:lstStyle/>
          <a:p>
            <a:pPr marL="0" indent="0" algn="l">
              <a:lnSpc>
                <a:spcPts val="2250"/>
              </a:lnSpc>
              <a:buNone/>
            </a:pPr>
            <a:r>
              <a:rPr lang="en-US" sz="1800" dirty="0">
                <a:solidFill>
                  <a:srgbClr val="49495A"/>
                </a:solidFill>
                <a:latin typeface="Libre Baskerville" pitchFamily="34" charset="0"/>
                <a:ea typeface="Libre Baskerville" pitchFamily="34" charset="-122"/>
                <a:cs typeface="Libre Baskerville" pitchFamily="34" charset="-120"/>
              </a:rPr>
              <a:t>Recommendation</a:t>
            </a:r>
            <a:endParaRPr lang="en-US" sz="1800" dirty="0"/>
          </a:p>
        </p:txBody>
      </p:sp>
      <p:sp>
        <p:nvSpPr>
          <p:cNvPr id="25" name="Text 23"/>
          <p:cNvSpPr/>
          <p:nvPr/>
        </p:nvSpPr>
        <p:spPr>
          <a:xfrm>
            <a:off x="8332708" y="6824663"/>
            <a:ext cx="5650230" cy="295989"/>
          </a:xfrm>
          <a:prstGeom prst="rect">
            <a:avLst/>
          </a:prstGeom>
          <a:noFill/>
          <a:ln/>
        </p:spPr>
        <p:txBody>
          <a:bodyPr wrap="none" lIns="0" tIns="0" rIns="0" bIns="0" rtlCol="0" anchor="t"/>
          <a:lstStyle/>
          <a:p>
            <a:pPr marL="0" indent="0" algn="l">
              <a:lnSpc>
                <a:spcPts val="2300"/>
              </a:lnSpc>
              <a:buNone/>
            </a:pPr>
            <a:r>
              <a:rPr lang="en-US" sz="1600" dirty="0">
                <a:solidFill>
                  <a:srgbClr val="49495A"/>
                </a:solidFill>
                <a:latin typeface="Open Sans" pitchFamily="34" charset="0"/>
                <a:ea typeface="Open Sans" pitchFamily="34" charset="-122"/>
                <a:cs typeface="Open Sans" pitchFamily="34" charset="-120"/>
              </a:rPr>
              <a:t>Suggest stocks based on computed similarities</a:t>
            </a:r>
            <a:endParaRPr lang="en-US" sz="1600" dirty="0"/>
          </a:p>
        </p:txBody>
      </p:sp>
      <p:sp>
        <p:nvSpPr>
          <p:cNvPr id="26" name="Rectangle 25">
            <a:extLst>
              <a:ext uri="{FF2B5EF4-FFF2-40B4-BE49-F238E27FC236}">
                <a16:creationId xmlns:a16="http://schemas.microsoft.com/office/drawing/2014/main" id="{302EA524-27E8-559B-8216-CDF9D52E641E}"/>
              </a:ext>
            </a:extLst>
          </p:cNvPr>
          <p:cNvSpPr/>
          <p:nvPr/>
        </p:nvSpPr>
        <p:spPr>
          <a:xfrm>
            <a:off x="12333249" y="7292898"/>
            <a:ext cx="2196790" cy="847492"/>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74727" y="530185"/>
            <a:ext cx="11387971" cy="602456"/>
          </a:xfrm>
          <a:prstGeom prst="rect">
            <a:avLst/>
          </a:prstGeom>
          <a:noFill/>
          <a:ln/>
        </p:spPr>
        <p:txBody>
          <a:bodyPr wrap="none" lIns="0" tIns="0" rIns="0" bIns="0" rtlCol="0" anchor="t"/>
          <a:lstStyle/>
          <a:p>
            <a:pPr marL="0" indent="0">
              <a:lnSpc>
                <a:spcPts val="4700"/>
              </a:lnSpc>
              <a:buNone/>
            </a:pPr>
            <a:r>
              <a:rPr lang="en-US" sz="3750" dirty="0">
                <a:solidFill>
                  <a:srgbClr val="403CCF"/>
                </a:solidFill>
                <a:latin typeface="Libre Baskerville" pitchFamily="34" charset="0"/>
                <a:ea typeface="Libre Baskerville" pitchFamily="34" charset="-122"/>
                <a:cs typeface="Libre Baskerville" pitchFamily="34" charset="-120"/>
              </a:rPr>
              <a:t>Matrix Factorization in Collaborative Filtering</a:t>
            </a:r>
            <a:endParaRPr lang="en-US" sz="3750" dirty="0"/>
          </a:p>
        </p:txBody>
      </p:sp>
      <p:sp>
        <p:nvSpPr>
          <p:cNvPr id="3" name="Text 1"/>
          <p:cNvSpPr/>
          <p:nvPr/>
        </p:nvSpPr>
        <p:spPr>
          <a:xfrm>
            <a:off x="674727" y="1518166"/>
            <a:ext cx="13280946" cy="308372"/>
          </a:xfrm>
          <a:prstGeom prst="rect">
            <a:avLst/>
          </a:prstGeom>
          <a:noFill/>
          <a:ln/>
        </p:spPr>
        <p:txBody>
          <a:bodyPr wrap="none" lIns="0" tIns="0" rIns="0" bIns="0" rtlCol="0" anchor="t"/>
          <a:lstStyle/>
          <a:p>
            <a:pPr marL="342900" indent="-342900" algn="l">
              <a:lnSpc>
                <a:spcPts val="2400"/>
              </a:lnSpc>
              <a:buSzPct val="100000"/>
              <a:buFont typeface="+mj-lt"/>
              <a:buAutoNum type="arabicPeriod"/>
            </a:pPr>
            <a:r>
              <a:rPr lang="en-US" sz="1500" dirty="0">
                <a:solidFill>
                  <a:srgbClr val="49495A"/>
                </a:solidFill>
                <a:latin typeface="Open Sans" pitchFamily="34" charset="0"/>
                <a:ea typeface="Open Sans" pitchFamily="34" charset="-122"/>
                <a:cs typeface="Open Sans" pitchFamily="34" charset="-120"/>
              </a:rPr>
              <a:t>Matrix factorization is a key technique in collaborative filtering.</a:t>
            </a:r>
            <a:endParaRPr lang="en-US" sz="1500" dirty="0"/>
          </a:p>
        </p:txBody>
      </p:sp>
      <p:sp>
        <p:nvSpPr>
          <p:cNvPr id="4" name="Text 2"/>
          <p:cNvSpPr/>
          <p:nvPr/>
        </p:nvSpPr>
        <p:spPr>
          <a:xfrm>
            <a:off x="674727" y="1893927"/>
            <a:ext cx="13280946" cy="308372"/>
          </a:xfrm>
          <a:prstGeom prst="rect">
            <a:avLst/>
          </a:prstGeom>
          <a:noFill/>
          <a:ln/>
        </p:spPr>
        <p:txBody>
          <a:bodyPr wrap="none" lIns="0" tIns="0" rIns="0" bIns="0" rtlCol="0" anchor="t"/>
          <a:lstStyle/>
          <a:p>
            <a:pPr marL="342900" indent="-342900" algn="l">
              <a:lnSpc>
                <a:spcPts val="2400"/>
              </a:lnSpc>
              <a:buSzPct val="100000"/>
              <a:buFont typeface="+mj-lt"/>
              <a:buAutoNum type="arabicPeriod" startAt="2"/>
            </a:pPr>
            <a:r>
              <a:rPr lang="en-US" sz="1500" dirty="0">
                <a:solidFill>
                  <a:srgbClr val="49495A"/>
                </a:solidFill>
                <a:latin typeface="Open Sans" pitchFamily="34" charset="0"/>
                <a:ea typeface="Open Sans" pitchFamily="34" charset="-122"/>
                <a:cs typeface="Open Sans" pitchFamily="34" charset="-120"/>
              </a:rPr>
              <a:t>It breaks down the user-stock matrix into smaller matrices to uncover hidden factors driving preferences.</a:t>
            </a:r>
            <a:endParaRPr lang="en-US" sz="1500" dirty="0"/>
          </a:p>
        </p:txBody>
      </p:sp>
      <p:sp>
        <p:nvSpPr>
          <p:cNvPr id="5" name="Text 3"/>
          <p:cNvSpPr/>
          <p:nvPr/>
        </p:nvSpPr>
        <p:spPr>
          <a:xfrm>
            <a:off x="674727" y="2269688"/>
            <a:ext cx="13280946" cy="308372"/>
          </a:xfrm>
          <a:prstGeom prst="rect">
            <a:avLst/>
          </a:prstGeom>
          <a:noFill/>
          <a:ln/>
        </p:spPr>
        <p:txBody>
          <a:bodyPr wrap="none" lIns="0" tIns="0" rIns="0" bIns="0" rtlCol="0" anchor="t"/>
          <a:lstStyle/>
          <a:p>
            <a:pPr marL="342900" indent="-342900" algn="l">
              <a:lnSpc>
                <a:spcPts val="2400"/>
              </a:lnSpc>
              <a:buSzPct val="100000"/>
              <a:buFont typeface="+mj-lt"/>
              <a:buAutoNum type="arabicPeriod" startAt="3"/>
            </a:pPr>
            <a:r>
              <a:rPr lang="en-US" sz="1500" dirty="0">
                <a:solidFill>
                  <a:srgbClr val="49495A"/>
                </a:solidFill>
                <a:latin typeface="Open Sans" pitchFamily="34" charset="0"/>
                <a:ea typeface="Open Sans" pitchFamily="34" charset="-122"/>
                <a:cs typeface="Open Sans" pitchFamily="34" charset="-120"/>
              </a:rPr>
              <a:t>This approach enhances recommendation accuracy and manages data sparsity in large systems.</a:t>
            </a:r>
            <a:endParaRPr lang="en-US" sz="1500" dirty="0"/>
          </a:p>
        </p:txBody>
      </p:sp>
      <p:pic>
        <p:nvPicPr>
          <p:cNvPr id="6" name="Image 0" descr="preencoded.png"/>
          <p:cNvPicPr>
            <a:picLocks noChangeAspect="1"/>
          </p:cNvPicPr>
          <p:nvPr/>
        </p:nvPicPr>
        <p:blipFill>
          <a:blip r:embed="rId3"/>
          <a:stretch>
            <a:fillRect/>
          </a:stretch>
        </p:blipFill>
        <p:spPr>
          <a:xfrm>
            <a:off x="674727" y="2794873"/>
            <a:ext cx="6495931" cy="4014788"/>
          </a:xfrm>
          <a:prstGeom prst="rect">
            <a:avLst/>
          </a:prstGeom>
        </p:spPr>
      </p:pic>
      <p:sp>
        <p:nvSpPr>
          <p:cNvPr id="7" name="Text 4"/>
          <p:cNvSpPr/>
          <p:nvPr/>
        </p:nvSpPr>
        <p:spPr>
          <a:xfrm>
            <a:off x="674727" y="7050643"/>
            <a:ext cx="2802017" cy="301228"/>
          </a:xfrm>
          <a:prstGeom prst="rect">
            <a:avLst/>
          </a:prstGeom>
          <a:noFill/>
          <a:ln/>
        </p:spPr>
        <p:txBody>
          <a:bodyPr wrap="none" lIns="0" tIns="0" rIns="0" bIns="0" rtlCol="0" anchor="t"/>
          <a:lstStyle/>
          <a:p>
            <a:pPr marL="0" indent="0" algn="l">
              <a:lnSpc>
                <a:spcPts val="2350"/>
              </a:lnSpc>
              <a:buNone/>
            </a:pPr>
            <a:r>
              <a:rPr lang="en-US" sz="1850" dirty="0">
                <a:solidFill>
                  <a:srgbClr val="49495A"/>
                </a:solidFill>
                <a:latin typeface="Libre Baskerville" pitchFamily="34" charset="0"/>
                <a:ea typeface="Libre Baskerville" pitchFamily="34" charset="-122"/>
                <a:cs typeface="Libre Baskerville" pitchFamily="34" charset="-120"/>
              </a:rPr>
              <a:t>Matrix Decomposition</a:t>
            </a:r>
            <a:endParaRPr lang="en-US" sz="1850" dirty="0"/>
          </a:p>
        </p:txBody>
      </p:sp>
      <p:sp>
        <p:nvSpPr>
          <p:cNvPr id="8" name="Text 5"/>
          <p:cNvSpPr/>
          <p:nvPr/>
        </p:nvSpPr>
        <p:spPr>
          <a:xfrm>
            <a:off x="674727" y="7467481"/>
            <a:ext cx="6495931" cy="308372"/>
          </a:xfrm>
          <a:prstGeom prst="rect">
            <a:avLst/>
          </a:prstGeom>
          <a:noFill/>
          <a:ln/>
        </p:spPr>
        <p:txBody>
          <a:bodyPr wrap="non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A large matrix is broken down into smaller, more manageable matrices.</a:t>
            </a:r>
            <a:endParaRPr lang="en-US" sz="1500" dirty="0"/>
          </a:p>
        </p:txBody>
      </p:sp>
      <p:pic>
        <p:nvPicPr>
          <p:cNvPr id="9" name="Image 1" descr="preencoded.png"/>
          <p:cNvPicPr>
            <a:picLocks noChangeAspect="1"/>
          </p:cNvPicPr>
          <p:nvPr/>
        </p:nvPicPr>
        <p:blipFill>
          <a:blip r:embed="rId4"/>
          <a:stretch>
            <a:fillRect/>
          </a:stretch>
        </p:blipFill>
        <p:spPr>
          <a:xfrm>
            <a:off x="7459742" y="2794873"/>
            <a:ext cx="6495931" cy="4014788"/>
          </a:xfrm>
          <a:prstGeom prst="rect">
            <a:avLst/>
          </a:prstGeom>
        </p:spPr>
      </p:pic>
      <p:sp>
        <p:nvSpPr>
          <p:cNvPr id="10" name="Text 6"/>
          <p:cNvSpPr/>
          <p:nvPr/>
        </p:nvSpPr>
        <p:spPr>
          <a:xfrm>
            <a:off x="7459742" y="7050643"/>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49495A"/>
                </a:solidFill>
                <a:latin typeface="Libre Baskerville" pitchFamily="34" charset="0"/>
                <a:ea typeface="Libre Baskerville" pitchFamily="34" charset="-122"/>
                <a:cs typeface="Libre Baskerville" pitchFamily="34" charset="-120"/>
              </a:rPr>
              <a:t>Latent Factors</a:t>
            </a:r>
            <a:endParaRPr lang="en-US" sz="1850" dirty="0"/>
          </a:p>
        </p:txBody>
      </p:sp>
      <p:sp>
        <p:nvSpPr>
          <p:cNvPr id="11" name="Text 7"/>
          <p:cNvSpPr/>
          <p:nvPr/>
        </p:nvSpPr>
        <p:spPr>
          <a:xfrm>
            <a:off x="7459742" y="7467481"/>
            <a:ext cx="6495931" cy="616744"/>
          </a:xfrm>
          <a:prstGeom prst="rect">
            <a:avLst/>
          </a:prstGeom>
          <a:noFill/>
          <a:ln/>
        </p:spPr>
        <p:txBody>
          <a:bodyPr wrap="square" lIns="0" tIns="0" rIns="0" bIns="0" rtlCol="0" anchor="t"/>
          <a:lstStyle/>
          <a:p>
            <a:pPr marL="0" indent="0" algn="l">
              <a:lnSpc>
                <a:spcPts val="2400"/>
              </a:lnSpc>
              <a:buNone/>
            </a:pPr>
            <a:r>
              <a:rPr lang="en-US" sz="1500" dirty="0">
                <a:solidFill>
                  <a:srgbClr val="49495A"/>
                </a:solidFill>
                <a:latin typeface="Open Sans" pitchFamily="34" charset="0"/>
                <a:ea typeface="Open Sans" pitchFamily="34" charset="-122"/>
                <a:cs typeface="Open Sans" pitchFamily="34" charset="-120"/>
              </a:rPr>
              <a:t>Hidden factors connecting users and stocks, revealed through matrix factorization.</a:t>
            </a:r>
            <a:endParaRPr lang="en-US" sz="1500" dirty="0"/>
          </a:p>
        </p:txBody>
      </p:sp>
      <p:sp>
        <p:nvSpPr>
          <p:cNvPr id="12" name="Rectangle 11">
            <a:extLst>
              <a:ext uri="{FF2B5EF4-FFF2-40B4-BE49-F238E27FC236}">
                <a16:creationId xmlns:a16="http://schemas.microsoft.com/office/drawing/2014/main" id="{4CC18EB7-0874-873E-4F97-7626FD47A3FE}"/>
              </a:ext>
            </a:extLst>
          </p:cNvPr>
          <p:cNvSpPr/>
          <p:nvPr/>
        </p:nvSpPr>
        <p:spPr>
          <a:xfrm>
            <a:off x="12333249" y="7775852"/>
            <a:ext cx="2196790" cy="364537"/>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1601272"/>
            <a:ext cx="12902327" cy="1543050"/>
          </a:xfrm>
          <a:prstGeom prst="rect">
            <a:avLst/>
          </a:prstGeom>
          <a:noFill/>
          <a:ln/>
        </p:spPr>
        <p:txBody>
          <a:bodyPr wrap="square" lIns="0" tIns="0" rIns="0" bIns="0" rtlCol="0" anchor="t"/>
          <a:lstStyle/>
          <a:p>
            <a:pPr marL="0" indent="0">
              <a:lnSpc>
                <a:spcPts val="6050"/>
              </a:lnSpc>
              <a:buNone/>
            </a:pPr>
            <a:r>
              <a:rPr lang="en-US" sz="4850" dirty="0">
                <a:solidFill>
                  <a:srgbClr val="403CCF"/>
                </a:solidFill>
                <a:latin typeface="Libre Baskerville" pitchFamily="34" charset="0"/>
                <a:ea typeface="Libre Baskerville" pitchFamily="34" charset="-122"/>
                <a:cs typeface="Libre Baskerville" pitchFamily="34" charset="-120"/>
              </a:rPr>
              <a:t>Strengths and Challenges of Collaborative Filtering</a:t>
            </a:r>
            <a:endParaRPr lang="en-US" sz="4850" dirty="0"/>
          </a:p>
        </p:txBody>
      </p:sp>
      <p:sp>
        <p:nvSpPr>
          <p:cNvPr id="3" name="Text 1"/>
          <p:cNvSpPr/>
          <p:nvPr/>
        </p:nvSpPr>
        <p:spPr>
          <a:xfrm>
            <a:off x="864037" y="3761423"/>
            <a:ext cx="3086100" cy="385763"/>
          </a:xfrm>
          <a:prstGeom prst="rect">
            <a:avLst/>
          </a:prstGeom>
          <a:noFill/>
          <a:ln/>
        </p:spPr>
        <p:txBody>
          <a:bodyPr wrap="none" lIns="0" tIns="0" rIns="0" bIns="0" rtlCol="0" anchor="t"/>
          <a:lstStyle/>
          <a:p>
            <a:pPr marL="0" indent="0">
              <a:lnSpc>
                <a:spcPts val="3000"/>
              </a:lnSpc>
              <a:buNone/>
            </a:pPr>
            <a:r>
              <a:rPr lang="en-US" sz="2400" dirty="0">
                <a:solidFill>
                  <a:srgbClr val="403CCF"/>
                </a:solidFill>
                <a:latin typeface="Libre Baskerville" pitchFamily="34" charset="0"/>
                <a:ea typeface="Libre Baskerville" pitchFamily="34" charset="-122"/>
                <a:cs typeface="Libre Baskerville" pitchFamily="34" charset="-120"/>
              </a:rPr>
              <a:t>Strengths</a:t>
            </a:r>
            <a:endParaRPr lang="en-US" sz="2400" dirty="0"/>
          </a:p>
        </p:txBody>
      </p:sp>
      <p:sp>
        <p:nvSpPr>
          <p:cNvPr id="4" name="Text 2"/>
          <p:cNvSpPr/>
          <p:nvPr/>
        </p:nvSpPr>
        <p:spPr>
          <a:xfrm>
            <a:off x="864037" y="4394002"/>
            <a:ext cx="6150054"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Can provide diverse and unexpected recommendations</a:t>
            </a:r>
            <a:endParaRPr lang="en-US" sz="1900" dirty="0"/>
          </a:p>
        </p:txBody>
      </p:sp>
      <p:sp>
        <p:nvSpPr>
          <p:cNvPr id="5" name="Text 3"/>
          <p:cNvSpPr/>
          <p:nvPr/>
        </p:nvSpPr>
        <p:spPr>
          <a:xfrm>
            <a:off x="864037" y="5270421"/>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Leverages shared user patterns and preferences</a:t>
            </a:r>
            <a:endParaRPr lang="en-US" sz="1900" dirty="0"/>
          </a:p>
        </p:txBody>
      </p:sp>
      <p:sp>
        <p:nvSpPr>
          <p:cNvPr id="6" name="Text 4"/>
          <p:cNvSpPr/>
          <p:nvPr/>
        </p:nvSpPr>
        <p:spPr>
          <a:xfrm>
            <a:off x="864037" y="5751790"/>
            <a:ext cx="6150054"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Effective for popular stocks with significant interaction data</a:t>
            </a:r>
            <a:endParaRPr lang="en-US" sz="1900" dirty="0"/>
          </a:p>
        </p:txBody>
      </p:sp>
      <p:sp>
        <p:nvSpPr>
          <p:cNvPr id="7" name="Text 5"/>
          <p:cNvSpPr/>
          <p:nvPr/>
        </p:nvSpPr>
        <p:spPr>
          <a:xfrm>
            <a:off x="7623929" y="3761423"/>
            <a:ext cx="3086100" cy="385763"/>
          </a:xfrm>
          <a:prstGeom prst="rect">
            <a:avLst/>
          </a:prstGeom>
          <a:noFill/>
          <a:ln/>
        </p:spPr>
        <p:txBody>
          <a:bodyPr wrap="none" lIns="0" tIns="0" rIns="0" bIns="0" rtlCol="0" anchor="t"/>
          <a:lstStyle/>
          <a:p>
            <a:pPr marL="0" indent="0">
              <a:lnSpc>
                <a:spcPts val="3000"/>
              </a:lnSpc>
              <a:buNone/>
            </a:pPr>
            <a:r>
              <a:rPr lang="en-US" sz="2400" dirty="0">
                <a:solidFill>
                  <a:srgbClr val="403CCF"/>
                </a:solidFill>
                <a:latin typeface="Libre Baskerville" pitchFamily="34" charset="0"/>
                <a:ea typeface="Libre Baskerville" pitchFamily="34" charset="-122"/>
                <a:cs typeface="Libre Baskerville" pitchFamily="34" charset="-120"/>
              </a:rPr>
              <a:t>Challenges</a:t>
            </a:r>
            <a:endParaRPr lang="en-US" sz="2400" dirty="0"/>
          </a:p>
        </p:txBody>
      </p:sp>
      <p:sp>
        <p:nvSpPr>
          <p:cNvPr id="8" name="Text 6"/>
          <p:cNvSpPr/>
          <p:nvPr/>
        </p:nvSpPr>
        <p:spPr>
          <a:xfrm>
            <a:off x="7623929" y="4394002"/>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Cold start problem for new users or new stocks</a:t>
            </a:r>
            <a:endParaRPr lang="en-US" sz="1900" dirty="0"/>
          </a:p>
        </p:txBody>
      </p:sp>
      <p:sp>
        <p:nvSpPr>
          <p:cNvPr id="9" name="Text 7"/>
          <p:cNvSpPr/>
          <p:nvPr/>
        </p:nvSpPr>
        <p:spPr>
          <a:xfrm>
            <a:off x="7623929" y="4875371"/>
            <a:ext cx="6150054"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Needs substantial user data for accurate recommendations</a:t>
            </a:r>
            <a:endParaRPr lang="en-US" sz="1900" dirty="0"/>
          </a:p>
        </p:txBody>
      </p:sp>
      <p:sp>
        <p:nvSpPr>
          <p:cNvPr id="10" name="Text 8"/>
          <p:cNvSpPr/>
          <p:nvPr/>
        </p:nvSpPr>
        <p:spPr>
          <a:xfrm>
            <a:off x="7623929" y="5751790"/>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49495A"/>
                </a:solidFill>
                <a:latin typeface="Open Sans" pitchFamily="34" charset="0"/>
                <a:ea typeface="Open Sans" pitchFamily="34" charset="-122"/>
                <a:cs typeface="Open Sans" pitchFamily="34" charset="-120"/>
              </a:rPr>
              <a:t>Limited with niche stocks or sparse data</a:t>
            </a:r>
            <a:endParaRPr lang="en-US" sz="1900" dirty="0"/>
          </a:p>
        </p:txBody>
      </p:sp>
      <p:sp>
        <p:nvSpPr>
          <p:cNvPr id="11" name="Rectangle 10">
            <a:extLst>
              <a:ext uri="{FF2B5EF4-FFF2-40B4-BE49-F238E27FC236}">
                <a16:creationId xmlns:a16="http://schemas.microsoft.com/office/drawing/2014/main" id="{5D041062-156C-F8CF-312A-07CBC89481D1}"/>
              </a:ext>
            </a:extLst>
          </p:cNvPr>
          <p:cNvSpPr/>
          <p:nvPr/>
        </p:nvSpPr>
        <p:spPr>
          <a:xfrm>
            <a:off x="12333249" y="7292898"/>
            <a:ext cx="2196790" cy="847492"/>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308610" y="824032"/>
            <a:ext cx="4869061" cy="6581418"/>
          </a:xfrm>
          <a:prstGeom prst="rect">
            <a:avLst/>
          </a:prstGeom>
        </p:spPr>
      </p:pic>
      <p:sp>
        <p:nvSpPr>
          <p:cNvPr id="4" name="Text 0"/>
          <p:cNvSpPr/>
          <p:nvPr/>
        </p:nvSpPr>
        <p:spPr>
          <a:xfrm>
            <a:off x="6350437" y="1411367"/>
            <a:ext cx="7415927" cy="1543050"/>
          </a:xfrm>
          <a:prstGeom prst="rect">
            <a:avLst/>
          </a:prstGeom>
          <a:noFill/>
          <a:ln/>
        </p:spPr>
        <p:txBody>
          <a:bodyPr wrap="square" lIns="0" tIns="0" rIns="0" bIns="0" rtlCol="0" anchor="t"/>
          <a:lstStyle/>
          <a:p>
            <a:pPr marL="0" indent="0">
              <a:lnSpc>
                <a:spcPts val="6050"/>
              </a:lnSpc>
              <a:buNone/>
            </a:pPr>
            <a:r>
              <a:rPr lang="en-US" sz="4850" dirty="0">
                <a:solidFill>
                  <a:srgbClr val="403CCF"/>
                </a:solidFill>
                <a:latin typeface="Libre Baskerville" pitchFamily="34" charset="0"/>
                <a:ea typeface="Libre Baskerville" pitchFamily="34" charset="-122"/>
                <a:cs typeface="Libre Baskerville" pitchFamily="34" charset="-120"/>
              </a:rPr>
              <a:t>COLD START PROBLEM?</a:t>
            </a:r>
            <a:endParaRPr lang="en-US" sz="4850" dirty="0"/>
          </a:p>
        </p:txBody>
      </p:sp>
      <p:sp>
        <p:nvSpPr>
          <p:cNvPr id="5" name="Text 1"/>
          <p:cNvSpPr/>
          <p:nvPr/>
        </p:nvSpPr>
        <p:spPr>
          <a:xfrm>
            <a:off x="6350437" y="3324701"/>
            <a:ext cx="7415927" cy="1580198"/>
          </a:xfrm>
          <a:prstGeom prst="rect">
            <a:avLst/>
          </a:prstGeom>
          <a:noFill/>
          <a:ln/>
        </p:spPr>
        <p:txBody>
          <a:bodyPr wrap="square" lIns="0" tIns="0" rIns="0" bIns="0" rtlCol="0" anchor="t"/>
          <a:lstStyle/>
          <a:p>
            <a:pPr marL="0" indent="0">
              <a:lnSpc>
                <a:spcPts val="3100"/>
              </a:lnSpc>
              <a:buNone/>
            </a:pPr>
            <a:r>
              <a:rPr lang="en-US" sz="1900" dirty="0">
                <a:solidFill>
                  <a:srgbClr val="49495A"/>
                </a:solidFill>
                <a:latin typeface="Open Sans" pitchFamily="34" charset="0"/>
                <a:ea typeface="Open Sans" pitchFamily="34" charset="-122"/>
                <a:cs typeface="Open Sans" pitchFamily="34" charset="-120"/>
              </a:rPr>
              <a:t>The </a:t>
            </a:r>
            <a:r>
              <a:rPr lang="en-US" sz="1900" b="1" dirty="0">
                <a:solidFill>
                  <a:srgbClr val="49495A"/>
                </a:solidFill>
                <a:latin typeface="Open Sans" pitchFamily="34" charset="0"/>
                <a:ea typeface="Open Sans" pitchFamily="34" charset="-122"/>
                <a:cs typeface="Open Sans" pitchFamily="34" charset="-120"/>
              </a:rPr>
              <a:t>cold start problem</a:t>
            </a:r>
            <a:r>
              <a:rPr lang="en-US" sz="1900" dirty="0">
                <a:solidFill>
                  <a:srgbClr val="49495A"/>
                </a:solidFill>
                <a:latin typeface="Open Sans" pitchFamily="34" charset="0"/>
                <a:ea typeface="Open Sans" pitchFamily="34" charset="-122"/>
                <a:cs typeface="Open Sans" pitchFamily="34" charset="-120"/>
              </a:rPr>
              <a:t> is a common challenge in recommendation systems, where the system struggles to make accurate recommendations for new users or new items due to a lack of data.</a:t>
            </a:r>
            <a:endParaRPr lang="en-US" sz="1900" dirty="0"/>
          </a:p>
        </p:txBody>
      </p:sp>
      <p:sp>
        <p:nvSpPr>
          <p:cNvPr id="6" name="Text 2"/>
          <p:cNvSpPr/>
          <p:nvPr/>
        </p:nvSpPr>
        <p:spPr>
          <a:xfrm>
            <a:off x="6350437" y="5275183"/>
            <a:ext cx="4736306" cy="1543050"/>
          </a:xfrm>
          <a:prstGeom prst="rect">
            <a:avLst/>
          </a:prstGeom>
          <a:noFill/>
          <a:ln/>
        </p:spPr>
        <p:txBody>
          <a:bodyPr wrap="square" lIns="0" tIns="0" rIns="0" bIns="0" rtlCol="0" anchor="t"/>
          <a:lstStyle/>
          <a:p>
            <a:pPr marL="0" indent="0">
              <a:lnSpc>
                <a:spcPts val="3000"/>
              </a:lnSpc>
              <a:buNone/>
            </a:pPr>
            <a:r>
              <a:rPr lang="en-US" sz="2400" dirty="0">
                <a:solidFill>
                  <a:srgbClr val="403CCF"/>
                </a:solidFill>
                <a:latin typeface="Libre Baskerville" pitchFamily="34" charset="0"/>
                <a:ea typeface="Libre Baskerville" pitchFamily="34" charset="-122"/>
                <a:cs typeface="Libre Baskerville" pitchFamily="34" charset="-120"/>
              </a:rPr>
              <a:t>Types of Cold Start Problems:
</a:t>
            </a:r>
            <a:r>
              <a:rPr lang="en-US" sz="2400" dirty="0">
                <a:solidFill>
                  <a:srgbClr val="49495A"/>
                </a:solidFill>
                <a:latin typeface="Libre Baskerville" pitchFamily="34" charset="0"/>
                <a:ea typeface="Libre Baskerville" pitchFamily="34" charset="-122"/>
                <a:cs typeface="Libre Baskerville" pitchFamily="34" charset="-120"/>
              </a:rPr>
              <a:t>New User Problem</a:t>
            </a:r>
            <a:r>
              <a:rPr lang="en-US" sz="2400" dirty="0">
                <a:solidFill>
                  <a:srgbClr val="403CCF"/>
                </a:solidFill>
                <a:latin typeface="Libre Baskerville" pitchFamily="34" charset="0"/>
                <a:ea typeface="Libre Baskerville" pitchFamily="34" charset="-122"/>
                <a:cs typeface="Libre Baskerville" pitchFamily="34" charset="-120"/>
              </a:rPr>
              <a:t>
</a:t>
            </a:r>
            <a:r>
              <a:rPr lang="en-US" sz="2400" dirty="0">
                <a:solidFill>
                  <a:srgbClr val="49495A"/>
                </a:solidFill>
                <a:latin typeface="Libre Baskerville" pitchFamily="34" charset="0"/>
                <a:ea typeface="Libre Baskerville" pitchFamily="34" charset="-122"/>
                <a:cs typeface="Libre Baskerville" pitchFamily="34" charset="-120"/>
              </a:rPr>
              <a:t>New Item Problem</a:t>
            </a:r>
            <a:r>
              <a:rPr lang="en-US" sz="2400" dirty="0">
                <a:solidFill>
                  <a:srgbClr val="403CCF"/>
                </a:solidFill>
                <a:latin typeface="Libre Baskerville" pitchFamily="34" charset="0"/>
                <a:ea typeface="Libre Baskerville" pitchFamily="34" charset="-122"/>
                <a:cs typeface="Libre Baskerville" pitchFamily="34" charset="-120"/>
              </a:rPr>
              <a:t>
</a:t>
            </a:r>
            <a:r>
              <a:rPr lang="en-US" sz="2400" dirty="0">
                <a:solidFill>
                  <a:srgbClr val="49495A"/>
                </a:solidFill>
                <a:latin typeface="Libre Baskerville" pitchFamily="34" charset="0"/>
                <a:ea typeface="Libre Baskerville" pitchFamily="34" charset="-122"/>
                <a:cs typeface="Libre Baskerville" pitchFamily="34" charset="-120"/>
              </a:rPr>
              <a:t>New System Problem</a:t>
            </a:r>
            <a:endParaRPr lang="en-US" sz="2400" dirty="0"/>
          </a:p>
        </p:txBody>
      </p:sp>
      <p:sp>
        <p:nvSpPr>
          <p:cNvPr id="7" name="Rectangle 6">
            <a:extLst>
              <a:ext uri="{FF2B5EF4-FFF2-40B4-BE49-F238E27FC236}">
                <a16:creationId xmlns:a16="http://schemas.microsoft.com/office/drawing/2014/main" id="{F509D2BF-AB7F-FAF2-2E0D-DD724350D95D}"/>
              </a:ext>
            </a:extLst>
          </p:cNvPr>
          <p:cNvSpPr/>
          <p:nvPr/>
        </p:nvSpPr>
        <p:spPr>
          <a:xfrm>
            <a:off x="12333249" y="7292898"/>
            <a:ext cx="2196790" cy="847492"/>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732711"/>
            <a:ext cx="12902327" cy="1543050"/>
          </a:xfrm>
          <a:prstGeom prst="rect">
            <a:avLst/>
          </a:prstGeom>
          <a:noFill/>
          <a:ln/>
        </p:spPr>
        <p:txBody>
          <a:bodyPr wrap="square" lIns="0" tIns="0" rIns="0" bIns="0" rtlCol="0" anchor="t"/>
          <a:lstStyle/>
          <a:p>
            <a:pPr marL="0" indent="0">
              <a:lnSpc>
                <a:spcPts val="6050"/>
              </a:lnSpc>
              <a:buNone/>
            </a:pPr>
            <a:r>
              <a:rPr lang="en-US" sz="4850" dirty="0">
                <a:solidFill>
                  <a:srgbClr val="403CCF"/>
                </a:solidFill>
                <a:latin typeface="Libre Baskerville" pitchFamily="34" charset="0"/>
                <a:ea typeface="Libre Baskerville" pitchFamily="34" charset="-122"/>
                <a:cs typeface="Libre Baskerville" pitchFamily="34" charset="-120"/>
              </a:rPr>
              <a:t>Content-Based Filtering: Focusing on Stock Attributes</a:t>
            </a:r>
            <a:endParaRPr lang="en-US" sz="4850" dirty="0"/>
          </a:p>
        </p:txBody>
      </p:sp>
      <p:sp>
        <p:nvSpPr>
          <p:cNvPr id="3" name="Text 1"/>
          <p:cNvSpPr/>
          <p:nvPr/>
        </p:nvSpPr>
        <p:spPr>
          <a:xfrm>
            <a:off x="864037" y="2769513"/>
            <a:ext cx="12902327"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a:pPr>
            <a:r>
              <a:rPr lang="en-US" sz="1900" dirty="0">
                <a:solidFill>
                  <a:srgbClr val="49495A"/>
                </a:solidFill>
                <a:latin typeface="Open Sans" pitchFamily="34" charset="0"/>
                <a:ea typeface="Open Sans" pitchFamily="34" charset="-122"/>
                <a:cs typeface="Open Sans" pitchFamily="34" charset="-120"/>
              </a:rPr>
              <a:t>Content-based filtering recommends stocks based on their attributes.</a:t>
            </a:r>
            <a:endParaRPr lang="en-US" sz="1900" dirty="0"/>
          </a:p>
        </p:txBody>
      </p:sp>
      <p:sp>
        <p:nvSpPr>
          <p:cNvPr id="4" name="Text 2"/>
          <p:cNvSpPr/>
          <p:nvPr/>
        </p:nvSpPr>
        <p:spPr>
          <a:xfrm>
            <a:off x="864037" y="3250883"/>
            <a:ext cx="12902327"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startAt="2"/>
            </a:pPr>
            <a:r>
              <a:rPr lang="en-US" sz="1900" dirty="0">
                <a:solidFill>
                  <a:srgbClr val="49495A"/>
                </a:solidFill>
                <a:latin typeface="Open Sans" pitchFamily="34" charset="0"/>
                <a:ea typeface="Open Sans" pitchFamily="34" charset="-122"/>
                <a:cs typeface="Open Sans" pitchFamily="34" charset="-120"/>
              </a:rPr>
              <a:t>It analyzes features like market cap, sector, and financial ratios to find matching stocks.</a:t>
            </a:r>
            <a:endParaRPr lang="en-US" sz="1900" dirty="0"/>
          </a:p>
        </p:txBody>
      </p:sp>
      <p:sp>
        <p:nvSpPr>
          <p:cNvPr id="5" name="Text 3"/>
          <p:cNvSpPr/>
          <p:nvPr/>
        </p:nvSpPr>
        <p:spPr>
          <a:xfrm>
            <a:off x="864037" y="3732252"/>
            <a:ext cx="12902327"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startAt="3"/>
            </a:pPr>
            <a:r>
              <a:rPr lang="en-US" sz="1900" dirty="0">
                <a:solidFill>
                  <a:srgbClr val="49495A"/>
                </a:solidFill>
                <a:latin typeface="Open Sans" pitchFamily="34" charset="0"/>
                <a:ea typeface="Open Sans" pitchFamily="34" charset="-122"/>
                <a:cs typeface="Open Sans" pitchFamily="34" charset="-120"/>
              </a:rPr>
              <a:t>The system tailors recommendations to each user's investment style by creating a personalized profile.</a:t>
            </a:r>
            <a:endParaRPr lang="en-US" sz="1900" dirty="0"/>
          </a:p>
        </p:txBody>
      </p:sp>
      <p:sp>
        <p:nvSpPr>
          <p:cNvPr id="6" name="Shape 4"/>
          <p:cNvSpPr/>
          <p:nvPr/>
        </p:nvSpPr>
        <p:spPr>
          <a:xfrm>
            <a:off x="864037" y="4404955"/>
            <a:ext cx="6327815" cy="1422559"/>
          </a:xfrm>
          <a:prstGeom prst="roundRect">
            <a:avLst>
              <a:gd name="adj" fmla="val 2603"/>
            </a:avLst>
          </a:prstGeom>
          <a:solidFill>
            <a:srgbClr val="EAE8F3"/>
          </a:solidFill>
          <a:ln/>
        </p:spPr>
      </p:sp>
      <p:sp>
        <p:nvSpPr>
          <p:cNvPr id="7" name="Text 5"/>
          <p:cNvSpPr/>
          <p:nvPr/>
        </p:nvSpPr>
        <p:spPr>
          <a:xfrm>
            <a:off x="1110853" y="4651772"/>
            <a:ext cx="3086100" cy="385763"/>
          </a:xfrm>
          <a:prstGeom prst="rect">
            <a:avLst/>
          </a:prstGeom>
          <a:noFill/>
          <a:ln/>
        </p:spPr>
        <p:txBody>
          <a:bodyPr wrap="none" lIns="0" tIns="0" rIns="0" bIns="0" rtlCol="0" anchor="t"/>
          <a:lstStyle/>
          <a:p>
            <a:pPr marL="0" indent="0">
              <a:lnSpc>
                <a:spcPts val="3000"/>
              </a:lnSpc>
              <a:buNone/>
            </a:pPr>
            <a:r>
              <a:rPr lang="en-US" sz="2400" dirty="0">
                <a:solidFill>
                  <a:srgbClr val="49495A"/>
                </a:solidFill>
                <a:latin typeface="Libre Baskerville" pitchFamily="34" charset="0"/>
                <a:ea typeface="Libre Baskerville" pitchFamily="34" charset="-122"/>
                <a:cs typeface="Libre Baskerville" pitchFamily="34" charset="-120"/>
              </a:rPr>
              <a:t>Sector</a:t>
            </a:r>
            <a:endParaRPr lang="en-US" sz="2400" dirty="0"/>
          </a:p>
        </p:txBody>
      </p:sp>
      <p:sp>
        <p:nvSpPr>
          <p:cNvPr id="8" name="Text 6"/>
          <p:cNvSpPr/>
          <p:nvPr/>
        </p:nvSpPr>
        <p:spPr>
          <a:xfrm>
            <a:off x="1110853" y="5185648"/>
            <a:ext cx="5834182" cy="395049"/>
          </a:xfrm>
          <a:prstGeom prst="rect">
            <a:avLst/>
          </a:prstGeom>
          <a:noFill/>
          <a:ln/>
        </p:spPr>
        <p:txBody>
          <a:bodyPr wrap="none" lIns="0" tIns="0" rIns="0" bIns="0" rtlCol="0" anchor="t"/>
          <a:lstStyle/>
          <a:p>
            <a:pPr marL="0" indent="0">
              <a:lnSpc>
                <a:spcPts val="3100"/>
              </a:lnSpc>
              <a:buNone/>
            </a:pPr>
            <a:r>
              <a:rPr lang="en-US" sz="1900" dirty="0">
                <a:solidFill>
                  <a:srgbClr val="49495A"/>
                </a:solidFill>
                <a:latin typeface="Open Sans" pitchFamily="34" charset="0"/>
                <a:ea typeface="Open Sans" pitchFamily="34" charset="-122"/>
                <a:cs typeface="Open Sans" pitchFamily="34" charset="-120"/>
              </a:rPr>
              <a:t>Technology, healthcare, finance, etc.</a:t>
            </a:r>
            <a:endParaRPr lang="en-US" sz="1900" dirty="0"/>
          </a:p>
        </p:txBody>
      </p:sp>
      <p:sp>
        <p:nvSpPr>
          <p:cNvPr id="9" name="Shape 7"/>
          <p:cNvSpPr/>
          <p:nvPr/>
        </p:nvSpPr>
        <p:spPr>
          <a:xfrm>
            <a:off x="7438668" y="4404955"/>
            <a:ext cx="6327815" cy="1422559"/>
          </a:xfrm>
          <a:prstGeom prst="roundRect">
            <a:avLst>
              <a:gd name="adj" fmla="val 2603"/>
            </a:avLst>
          </a:prstGeom>
          <a:solidFill>
            <a:srgbClr val="EAE8F3"/>
          </a:solidFill>
          <a:ln/>
        </p:spPr>
      </p:sp>
      <p:sp>
        <p:nvSpPr>
          <p:cNvPr id="10" name="Text 8"/>
          <p:cNvSpPr/>
          <p:nvPr/>
        </p:nvSpPr>
        <p:spPr>
          <a:xfrm>
            <a:off x="7685484" y="4651772"/>
            <a:ext cx="3086100" cy="385763"/>
          </a:xfrm>
          <a:prstGeom prst="rect">
            <a:avLst/>
          </a:prstGeom>
          <a:noFill/>
          <a:ln/>
        </p:spPr>
        <p:txBody>
          <a:bodyPr wrap="none" lIns="0" tIns="0" rIns="0" bIns="0" rtlCol="0" anchor="t"/>
          <a:lstStyle/>
          <a:p>
            <a:pPr marL="0" indent="0">
              <a:lnSpc>
                <a:spcPts val="3000"/>
              </a:lnSpc>
              <a:buNone/>
            </a:pPr>
            <a:r>
              <a:rPr lang="en-US" sz="2400" dirty="0">
                <a:solidFill>
                  <a:srgbClr val="49495A"/>
                </a:solidFill>
                <a:latin typeface="Libre Baskerville" pitchFamily="34" charset="0"/>
                <a:ea typeface="Libre Baskerville" pitchFamily="34" charset="-122"/>
                <a:cs typeface="Libre Baskerville" pitchFamily="34" charset="-120"/>
              </a:rPr>
              <a:t>Market Cap</a:t>
            </a:r>
            <a:endParaRPr lang="en-US" sz="2400" dirty="0"/>
          </a:p>
        </p:txBody>
      </p:sp>
      <p:sp>
        <p:nvSpPr>
          <p:cNvPr id="11" name="Text 9"/>
          <p:cNvSpPr/>
          <p:nvPr/>
        </p:nvSpPr>
        <p:spPr>
          <a:xfrm>
            <a:off x="7685484" y="5185648"/>
            <a:ext cx="5834182" cy="395049"/>
          </a:xfrm>
          <a:prstGeom prst="rect">
            <a:avLst/>
          </a:prstGeom>
          <a:noFill/>
          <a:ln/>
        </p:spPr>
        <p:txBody>
          <a:bodyPr wrap="none" lIns="0" tIns="0" rIns="0" bIns="0" rtlCol="0" anchor="t"/>
          <a:lstStyle/>
          <a:p>
            <a:pPr marL="0" indent="0">
              <a:lnSpc>
                <a:spcPts val="3100"/>
              </a:lnSpc>
              <a:buNone/>
            </a:pPr>
            <a:r>
              <a:rPr lang="en-US" sz="1900" dirty="0">
                <a:solidFill>
                  <a:srgbClr val="49495A"/>
                </a:solidFill>
                <a:latin typeface="Open Sans" pitchFamily="34" charset="0"/>
                <a:ea typeface="Open Sans" pitchFamily="34" charset="-122"/>
                <a:cs typeface="Open Sans" pitchFamily="34" charset="-120"/>
              </a:rPr>
              <a:t>Large-cap, mid-cap, small-cap</a:t>
            </a:r>
            <a:endParaRPr lang="en-US" sz="1900" dirty="0"/>
          </a:p>
        </p:txBody>
      </p:sp>
      <p:sp>
        <p:nvSpPr>
          <p:cNvPr id="12" name="Shape 10"/>
          <p:cNvSpPr/>
          <p:nvPr/>
        </p:nvSpPr>
        <p:spPr>
          <a:xfrm>
            <a:off x="864037" y="6074331"/>
            <a:ext cx="6327815" cy="1422559"/>
          </a:xfrm>
          <a:prstGeom prst="roundRect">
            <a:avLst>
              <a:gd name="adj" fmla="val 2603"/>
            </a:avLst>
          </a:prstGeom>
          <a:solidFill>
            <a:srgbClr val="EAE8F3"/>
          </a:solidFill>
          <a:ln/>
        </p:spPr>
      </p:sp>
      <p:sp>
        <p:nvSpPr>
          <p:cNvPr id="13" name="Text 11"/>
          <p:cNvSpPr/>
          <p:nvPr/>
        </p:nvSpPr>
        <p:spPr>
          <a:xfrm>
            <a:off x="1110853" y="6321147"/>
            <a:ext cx="3086100" cy="385763"/>
          </a:xfrm>
          <a:prstGeom prst="rect">
            <a:avLst/>
          </a:prstGeom>
          <a:noFill/>
          <a:ln/>
        </p:spPr>
        <p:txBody>
          <a:bodyPr wrap="none" lIns="0" tIns="0" rIns="0" bIns="0" rtlCol="0" anchor="t"/>
          <a:lstStyle/>
          <a:p>
            <a:pPr marL="0" indent="0">
              <a:lnSpc>
                <a:spcPts val="3000"/>
              </a:lnSpc>
              <a:buNone/>
            </a:pPr>
            <a:r>
              <a:rPr lang="en-US" sz="2400" dirty="0">
                <a:solidFill>
                  <a:srgbClr val="49495A"/>
                </a:solidFill>
                <a:latin typeface="Libre Baskerville" pitchFamily="34" charset="0"/>
                <a:ea typeface="Libre Baskerville" pitchFamily="34" charset="-122"/>
                <a:cs typeface="Libre Baskerville" pitchFamily="34" charset="-120"/>
              </a:rPr>
              <a:t>Financial Ratios</a:t>
            </a:r>
            <a:endParaRPr lang="en-US" sz="2400" dirty="0"/>
          </a:p>
        </p:txBody>
      </p:sp>
      <p:sp>
        <p:nvSpPr>
          <p:cNvPr id="14" name="Text 12"/>
          <p:cNvSpPr/>
          <p:nvPr/>
        </p:nvSpPr>
        <p:spPr>
          <a:xfrm>
            <a:off x="1110853" y="6855023"/>
            <a:ext cx="5834182" cy="395049"/>
          </a:xfrm>
          <a:prstGeom prst="rect">
            <a:avLst/>
          </a:prstGeom>
          <a:noFill/>
          <a:ln/>
        </p:spPr>
        <p:txBody>
          <a:bodyPr wrap="none" lIns="0" tIns="0" rIns="0" bIns="0" rtlCol="0" anchor="t"/>
          <a:lstStyle/>
          <a:p>
            <a:pPr marL="0" indent="0">
              <a:lnSpc>
                <a:spcPts val="3100"/>
              </a:lnSpc>
              <a:buNone/>
            </a:pPr>
            <a:r>
              <a:rPr lang="en-US" sz="1900" dirty="0">
                <a:solidFill>
                  <a:srgbClr val="49495A"/>
                </a:solidFill>
                <a:latin typeface="Open Sans" pitchFamily="34" charset="0"/>
                <a:ea typeface="Open Sans" pitchFamily="34" charset="-122"/>
                <a:cs typeface="Open Sans" pitchFamily="34" charset="-120"/>
              </a:rPr>
              <a:t>P/E ratio, EPS, etc.</a:t>
            </a:r>
            <a:endParaRPr lang="en-US" sz="1900" dirty="0"/>
          </a:p>
        </p:txBody>
      </p:sp>
      <p:sp>
        <p:nvSpPr>
          <p:cNvPr id="15" name="Shape 13"/>
          <p:cNvSpPr/>
          <p:nvPr/>
        </p:nvSpPr>
        <p:spPr>
          <a:xfrm>
            <a:off x="7438668" y="6074331"/>
            <a:ext cx="6327815" cy="1422559"/>
          </a:xfrm>
          <a:prstGeom prst="roundRect">
            <a:avLst>
              <a:gd name="adj" fmla="val 2603"/>
            </a:avLst>
          </a:prstGeom>
          <a:solidFill>
            <a:srgbClr val="EAE8F3"/>
          </a:solidFill>
          <a:ln/>
        </p:spPr>
      </p:sp>
      <p:sp>
        <p:nvSpPr>
          <p:cNvPr id="16" name="Text 14"/>
          <p:cNvSpPr/>
          <p:nvPr/>
        </p:nvSpPr>
        <p:spPr>
          <a:xfrm>
            <a:off x="7685484" y="6321147"/>
            <a:ext cx="3086100" cy="385763"/>
          </a:xfrm>
          <a:prstGeom prst="rect">
            <a:avLst/>
          </a:prstGeom>
          <a:noFill/>
          <a:ln/>
        </p:spPr>
        <p:txBody>
          <a:bodyPr wrap="none" lIns="0" tIns="0" rIns="0" bIns="0" rtlCol="0" anchor="t"/>
          <a:lstStyle/>
          <a:p>
            <a:pPr marL="0" indent="0">
              <a:lnSpc>
                <a:spcPts val="3000"/>
              </a:lnSpc>
              <a:buNone/>
            </a:pPr>
            <a:r>
              <a:rPr lang="en-US" sz="2400" dirty="0">
                <a:solidFill>
                  <a:srgbClr val="49495A"/>
                </a:solidFill>
                <a:latin typeface="Libre Baskerville" pitchFamily="34" charset="0"/>
                <a:ea typeface="Libre Baskerville" pitchFamily="34" charset="-122"/>
                <a:cs typeface="Libre Baskerville" pitchFamily="34" charset="-120"/>
              </a:rPr>
              <a:t>Risk Metrics</a:t>
            </a:r>
            <a:endParaRPr lang="en-US" sz="2400" dirty="0"/>
          </a:p>
        </p:txBody>
      </p:sp>
      <p:sp>
        <p:nvSpPr>
          <p:cNvPr id="17" name="Text 15"/>
          <p:cNvSpPr/>
          <p:nvPr/>
        </p:nvSpPr>
        <p:spPr>
          <a:xfrm>
            <a:off x="7685484" y="6855023"/>
            <a:ext cx="5834182" cy="395049"/>
          </a:xfrm>
          <a:prstGeom prst="rect">
            <a:avLst/>
          </a:prstGeom>
          <a:noFill/>
          <a:ln/>
        </p:spPr>
        <p:txBody>
          <a:bodyPr wrap="none" lIns="0" tIns="0" rIns="0" bIns="0" rtlCol="0" anchor="t"/>
          <a:lstStyle/>
          <a:p>
            <a:pPr marL="0" indent="0">
              <a:lnSpc>
                <a:spcPts val="3100"/>
              </a:lnSpc>
              <a:buNone/>
            </a:pPr>
            <a:r>
              <a:rPr lang="en-US" sz="1900" dirty="0">
                <a:solidFill>
                  <a:srgbClr val="49495A"/>
                </a:solidFill>
                <a:latin typeface="Open Sans" pitchFamily="34" charset="0"/>
                <a:ea typeface="Open Sans" pitchFamily="34" charset="-122"/>
                <a:cs typeface="Open Sans" pitchFamily="34" charset="-120"/>
              </a:rPr>
              <a:t>Volatility, dividend yield</a:t>
            </a:r>
            <a:endParaRPr lang="en-US" sz="1900" dirty="0"/>
          </a:p>
        </p:txBody>
      </p:sp>
      <p:sp>
        <p:nvSpPr>
          <p:cNvPr id="18" name="Rectangle 17">
            <a:extLst>
              <a:ext uri="{FF2B5EF4-FFF2-40B4-BE49-F238E27FC236}">
                <a16:creationId xmlns:a16="http://schemas.microsoft.com/office/drawing/2014/main" id="{38CBBDBE-D0EF-D354-1E3D-AE3588D5A749}"/>
              </a:ext>
            </a:extLst>
          </p:cNvPr>
          <p:cNvSpPr/>
          <p:nvPr/>
        </p:nvSpPr>
        <p:spPr>
          <a:xfrm>
            <a:off x="12333249" y="7645002"/>
            <a:ext cx="2196790" cy="495387"/>
          </a:xfrm>
          <a:prstGeom prst="rect">
            <a:avLst/>
          </a:prstGeom>
          <a:solidFill>
            <a:srgbClr val="FBFA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TotalTime>
  <Words>861</Words>
  <Application>Microsoft Office PowerPoint</Application>
  <PresentationFormat>Custom</PresentationFormat>
  <Paragraphs>123</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Libre Baskerville</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JAHNAVI PEELA</cp:lastModifiedBy>
  <cp:revision>1</cp:revision>
  <dcterms:created xsi:type="dcterms:W3CDTF">2024-11-03T16:21:32Z</dcterms:created>
  <dcterms:modified xsi:type="dcterms:W3CDTF">2024-11-03T16:56:34Z</dcterms:modified>
</cp:coreProperties>
</file>